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COVER</a:t>
            </a:r>
          </a:p>
          <a:p>
            <a:r>
              <a:t>NARRATION · ≈15 s · 30–40 words in English</a:t>
            </a:r>
          </a:p>
          <a:p>
            <a:r>
              <a:t>Introduce the tool by name, say who is in the subgroup and which universities, and in one sentence what it solves.</a:t>
            </a:r>
          </a:p>
          <a:p>
            <a:r>
              <a:t>Competencies and relevance of Mechatronics Engineering. We are Américo Cruz, from U T E, and José Raúl Castro, from U T P L. We present two bilingual surveys that help support the case for this new degree program.</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A · PRESENTATION (3 min in total)</a:t>
            </a:r>
          </a:p>
          <a:p>
            <a:r>
              <a:t>THE PROBLEM · NARRATION · ≈35 s · 80–90 words</a:t>
            </a:r>
          </a:p>
          <a:p>
            <a:r>
              <a:t>Describe the real task, who struggles with it and what it costs today. A concrete example beats a general figure.</a:t>
            </a:r>
          </a:p>
          <a:p>
            <a:r>
              <a:t>To open a Mechatronics Engineering program, a university must justify its relevance. It reports to the C E S, the national higher education council. It needs to know whether industry requires these skills. It also needs to know whether students are interested. A general question about automation does not reveal what companies in Loja, Zamora Chinchipe and El Oro need. On top of that, surveys scored by hand have typical errors. A blank is counted as zero, or a reversed question is forgotten.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TOOL · NARRATION · ≈30 s · 70–80 words</a:t>
            </a:r>
          </a:p>
          <a:p>
            <a:r>
              <a:t>Who uses it, what goes in and what comes out. Name the project guide it builds on.</a:t>
            </a:r>
          </a:p>
          <a:p>
            <a:r>
              <a:t>We built two web forms based on guide four of the course. They are used by the team designing the proposal for the new program. One form is for industry technicians and the other is for prospective students. Each has ten questions, in Spanish or in English. They open in a web browser from a single link, and nothing needs to be installed. The respondent sees a result instantly and gives no personal data.</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HOW IT WORKS · NARRATION · ≈40 s · 95–105 words</a:t>
            </a:r>
          </a:p>
          <a:p>
            <a:r>
              <a:t>Walk through the four steps. Make clear what the AI does and what a person always decides.</a:t>
            </a:r>
          </a:p>
          <a:p>
            <a:r>
              <a:t>Each question is a statement on a scale from one to five. Question ten is reversed, so its score is six minus the answer. The average is calculated only with eight or more answers. With fewer, the form says insufficient answers. A blank is never counted as zero. A I helped us draft the questions and write the code for the calculation, step by step. The team reviewed and approved every question. This keeps the results comparable between respondents. A person always decides who is invited and how the results are interpreted. Those choices shape the conclusions.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EVIDENCE · NARRATION · ≈35 s · 80–90 words</a:t>
            </a:r>
          </a:p>
          <a:p>
            <a:r>
              <a:t>Figures from your own tests. Separate what was checked from what is still a proposal.</a:t>
            </a:r>
          </a:p>
          <a:p>
            <a:r>
              <a:t>We ran three tests. Four reference cases, in two surveys and two languages, gave sixteen out of sixteen correct results. Then we passed four hundred and twenty simulated records through the real form. The simulated data included blanks and dropouts. Compared with an independent calculation in Python, there were zero differences. The form left all thirty five incomplete records out of the average. These figures show that the calculation works. They do not show that the demand is real, and we say so clearly.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LIMITS AND RESPONSIBLE USE · NARRATION · ≈25 s · 55–65 words</a:t>
            </a:r>
          </a:p>
          <a:p>
            <a:r>
              <a:t>What it does not do, how it protects data and the next step (Moodle or another LMS, or the next AI-native level).</a:t>
            </a:r>
          </a:p>
          <a:p>
            <a:r>
              <a:t>The tool does not run the survey and does not analyze real responses. It does not replace expert validation or a pilot study. The form is anonymous and calculates in the browser. But the email button reveals the sender. Before using it with real people, we still need informed consent. We also need a review of the English version and testing on phones.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PART B · DEMO (2 min in total)</a:t>
            </a:r>
          </a:p>
          <a:p>
            <a:r>
              <a:t>NARRATION · ≈30 s · 70–80 words in English</a:t>
            </a:r>
          </a:p>
          <a:p>
            <a:r>
              <a:t>Show the start or input screen. Say what the person enters and why.</a:t>
            </a:r>
          </a:p>
          <a:p>
            <a:r>
              <a:t>We open the link to the survey for industry technicians and choose Spanish. At the top is the notice on how answers are used. It says the form is anonymous and that every question is optional. It also explains how the result is calculated. Each statement is answered on the scale from one to five. On question ten we answer one, because disagreeing with that statement supports the new program.</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≈35 s · 80–90 words in English</a:t>
            </a:r>
          </a:p>
          <a:p>
            <a:r>
              <a:t>Show the main result. Point to where to look on the screenshot and what it means.</a:t>
            </a:r>
          </a:p>
          <a:p>
            <a:r>
              <a:t>We press the button see my result. The table shows each original answer and its transformed score. The one on question ten becomes a five. This confirms that the reversal is applied once, and to the right item. Below the table we see ten out of ten questions answered. The average is four point six zero, the same as the reference calculation. With fewer than eight answers, the form does not calculate an average and shows a notice instead. So nobody reads a misleading number.</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NARRATION · ≈30 s · 70–80 words in English</a:t>
            </a:r>
          </a:p>
          <a:p>
            <a:r>
              <a:t>Show where the person reviews, approves or exports. Close the demo with the test that backs it.</a:t>
            </a:r>
          </a:p>
          <a:p>
            <a:r>
              <a:t>Now we see the student survey in English. This time we leave two questions blank. The table marks them as not answered and does not count them as zero. This shows that the same rules apply in both languages. With eight out of ten answers, the average is three point six three. At the end, the respondent downloads two C S V files. They can also send them by email, although that reveals their address.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 NARRATION · ≈25 s · 55–65 words</a:t>
            </a:r>
          </a:p>
          <a:p>
            <a:r>
              <a:t>What changes in the subgroup's work, the next step and a short invitation. End on a complete sentence.</a:t>
            </a:r>
          </a:p>
          <a:p>
            <a:r>
              <a:t>We built two bilingual surveys that calculate correctly and are shared with a single link. The next step is the most important one. We will review the English, add a consent statement, and apply the surveys to real technicians and high school students. Other programs can adapt them by changing the questions. Thank you for your attention, and thank you to CEDIA for the course.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600" b="0">
                <a:solidFill>
                  <a:srgbClr val="FFFFFF"/>
                </a:solidFill>
                <a:latin typeface="Georgia"/>
              </a:rPr>
              <a:t>Competencies and Relevance: Mechatronics Engineering</a:t>
            </a:r>
          </a:p>
        </p:txBody>
      </p:sp>
      <p:sp>
        <p:nvSpPr>
          <p:cNvPr id="6" name="TextBox 5"/>
          <p:cNvSpPr txBox="1"/>
          <p:nvPr/>
        </p:nvSpPr>
        <p:spPr>
          <a:xfrm>
            <a:off x="548640" y="3246120"/>
            <a:ext cx="10515600" cy="82296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Bilingual surveys supporting a new degree program before the CES</a:t>
            </a:r>
          </a:p>
        </p:txBody>
      </p:sp>
      <p:sp>
        <p:nvSpPr>
          <p:cNvPr id="7" name="TextBox 6"/>
          <p:cNvSpPr txBox="1"/>
          <p:nvPr/>
        </p:nvSpPr>
        <p:spPr>
          <a:xfrm>
            <a:off x="548640" y="4434840"/>
            <a:ext cx="10515600" cy="457200"/>
          </a:xfrm>
          <a:prstGeom prst="rect">
            <a:avLst/>
          </a:prstGeom>
          <a:noFill/>
        </p:spPr>
        <p:txBody>
          <a:bodyPr wrap="square" lIns="45720" rIns="45720" tIns="27432" bIns="27432" anchor="t">
            <a:spAutoFit/>
          </a:bodyPr>
          <a:lstStyle/>
          <a:p>
            <a:pPr algn="l">
              <a:lnSpc>
                <a:spcPct val="110000"/>
              </a:lnSpc>
            </a:pPr>
            <a:r>
              <a:rPr sz="1800" b="1">
                <a:solidFill>
                  <a:srgbClr val="FFFFFF"/>
                </a:solidFill>
                <a:latin typeface="Calibri"/>
              </a:rPr>
              <a:t>Américo Cruz (UTE) · José Raúl Castro (UTPL)</a:t>
            </a:r>
          </a:p>
        </p:txBody>
      </p:sp>
      <p:sp>
        <p:nvSpPr>
          <p:cNvPr id="8" name="TextBox 7"/>
          <p:cNvSpPr txBox="1"/>
          <p:nvPr/>
        </p:nvSpPr>
        <p:spPr>
          <a:xfrm>
            <a:off x="548640" y="4846320"/>
            <a:ext cx="10515600" cy="457200"/>
          </a:xfrm>
          <a:prstGeom prst="rect">
            <a:avLst/>
          </a:prstGeom>
          <a:noFill/>
        </p:spPr>
        <p:txBody>
          <a:bodyPr wrap="square" lIns="45720" rIns="45720" tIns="27432" bIns="27432" anchor="t">
            <a:spAutoFit/>
          </a:bodyPr>
          <a:lstStyle/>
          <a:p>
            <a:pPr algn="l">
              <a:lnSpc>
                <a:spcPct val="110000"/>
              </a:lnSpc>
            </a:pPr>
            <a:r>
              <a:rPr sz="1600" b="0">
                <a:solidFill>
                  <a:srgbClr val="C9CEDB"/>
                </a:solidFill>
                <a:latin typeface="Calibri"/>
              </a:rPr>
              <a:t>Project guide 04</a:t>
            </a:r>
          </a:p>
        </p:txBody>
      </p:sp>
      <p:sp>
        <p:nvSpPr>
          <p:cNvPr id="9" name="TextBox 8"/>
          <p:cNvSpPr txBox="1"/>
          <p:nvPr/>
        </p:nvSpPr>
        <p:spPr>
          <a:xfrm>
            <a:off x="548640" y="5669280"/>
            <a:ext cx="10515600" cy="365760"/>
          </a:xfrm>
          <a:prstGeom prst="rect">
            <a:avLst/>
          </a:prstGeom>
          <a:noFill/>
        </p:spPr>
        <p:txBody>
          <a:bodyPr wrap="square" lIns="45720" rIns="45720" tIns="27432" bIns="27432" anchor="t">
            <a:spAutoFit/>
          </a:bodyPr>
          <a:lstStyle/>
          <a:p>
            <a:pPr algn="l">
              <a:lnSpc>
                <a:spcPct val="110000"/>
              </a:lnSpc>
            </a:pPr>
            <a:r>
              <a:rPr sz="1200" b="0">
                <a:solidFill>
                  <a:srgbClr val="FFC629"/>
                </a:solidFill>
                <a:latin typeface="Calibri"/>
              </a:rPr>
              <a:t>Narration generated with an AI voice (ElevenLabs) and reviewed by the authors.</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 / 10</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2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problem</a:t>
            </a:r>
          </a:p>
        </p:txBody>
      </p:sp>
      <p:sp>
        <p:nvSpPr>
          <p:cNvPr id="7" name="Rounded Rectangle 6"/>
          <p:cNvSpPr/>
          <p:nvPr/>
        </p:nvSpPr>
        <p:spPr>
          <a:xfrm>
            <a:off x="548640" y="1920240"/>
            <a:ext cx="6949440" cy="3566160"/>
          </a:xfrm>
          <a:prstGeom prst="roundRect">
            <a:avLst>
              <a:gd name="adj" fmla="val 5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68680" y="2194560"/>
            <a:ext cx="6400800" cy="3108960"/>
          </a:xfrm>
          <a:prstGeom prst="rect">
            <a:avLst/>
          </a:prstGeom>
          <a:noFill/>
        </p:spPr>
        <p:txBody>
          <a:bodyPr wrap="square" lIns="45720" rIns="45720" tIns="27432" bIns="27432" anchor="t">
            <a:spAutoFit/>
          </a:bodyPr>
          <a:lstStyle/>
          <a:p>
            <a:pPr algn="l">
              <a:lnSpc>
                <a:spcPct val="115000"/>
              </a:lnSpc>
            </a:pPr>
            <a:r>
              <a:rPr sz="2400" b="0">
                <a:solidFill>
                  <a:srgbClr val="1F2937"/>
                </a:solidFill>
                <a:latin typeface="Calibri"/>
              </a:rPr>
              <a:t>Which skills does industry need? Interested students?</a:t>
            </a:r>
          </a:p>
        </p:txBody>
      </p:sp>
      <p:sp>
        <p:nvSpPr>
          <p:cNvPr id="9" name="Rounded Rectangle 8"/>
          <p:cNvSpPr/>
          <p:nvPr/>
        </p:nvSpPr>
        <p:spPr>
          <a:xfrm>
            <a:off x="7863840" y="1920240"/>
            <a:ext cx="3776472" cy="3566160"/>
          </a:xfrm>
          <a:prstGeom prst="roundRect">
            <a:avLst>
              <a:gd name="adj" fmla="val 5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138160" y="2194560"/>
            <a:ext cx="3291840" cy="457200"/>
          </a:xfrm>
          <a:prstGeom prst="rect">
            <a:avLst/>
          </a:prstGeom>
          <a:noFill/>
        </p:spPr>
        <p:txBody>
          <a:bodyPr wrap="square" lIns="45720" rIns="45720" tIns="27432" bIns="27432" anchor="t">
            <a:spAutoFit/>
          </a:bodyPr>
          <a:lstStyle/>
          <a:p>
            <a:pPr algn="l">
              <a:lnSpc>
                <a:spcPct val="110000"/>
              </a:lnSpc>
            </a:pPr>
            <a:r>
              <a:rPr sz="1400" b="1">
                <a:solidFill>
                  <a:srgbClr val="FFC629"/>
                </a:solidFill>
                <a:latin typeface="Calibri"/>
              </a:rPr>
              <a:t>A CONCRETE EXAMPLE</a:t>
            </a:r>
          </a:p>
        </p:txBody>
      </p:sp>
      <p:sp>
        <p:nvSpPr>
          <p:cNvPr id="11" name="TextBox 10"/>
          <p:cNvSpPr txBox="1"/>
          <p:nvPr/>
        </p:nvSpPr>
        <p:spPr>
          <a:xfrm>
            <a:off x="8138160" y="2743200"/>
            <a:ext cx="3291840" cy="256032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“Automation” does not separate robotics from maintenance in Loja, Zamora and El Oro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3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The tool</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WHO USES IT</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Program design team</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WHAT GOES IN</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Answers from 1 to 5</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B1020"/>
                </a:solidFill>
                <a:latin typeface="Calibri"/>
              </a:rPr>
              <a:t>WHAT COMES OUT</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Average and CSV</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4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How it works</a:t>
            </a:r>
          </a:p>
        </p:txBody>
      </p:sp>
      <p:sp>
        <p:nvSpPr>
          <p:cNvPr id="7" name="Rounded Rectangle 6"/>
          <p:cNvSpPr/>
          <p:nvPr/>
        </p:nvSpPr>
        <p:spPr>
          <a:xfrm>
            <a:off x="548640"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548640"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85800"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1 · INPUT</a:t>
            </a:r>
          </a:p>
        </p:txBody>
      </p:sp>
      <p:sp>
        <p:nvSpPr>
          <p:cNvPr id="10" name="TextBox 9"/>
          <p:cNvSpPr txBox="1"/>
          <p:nvPr/>
        </p:nvSpPr>
        <p:spPr>
          <a:xfrm>
            <a:off x="731520"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Team defines competencies</a:t>
            </a:r>
          </a:p>
        </p:txBody>
      </p:sp>
      <p:sp>
        <p:nvSpPr>
          <p:cNvPr id="11" name="Chevron 10"/>
          <p:cNvSpPr/>
          <p:nvPr/>
        </p:nvSpPr>
        <p:spPr>
          <a:xfrm>
            <a:off x="3127248"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3410712"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3410712" y="1920240"/>
            <a:ext cx="2514600" cy="502920"/>
          </a:xfrm>
          <a:prstGeom prst="roundRect">
            <a:avLst>
              <a:gd name="adj" fmla="val 30000"/>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547872"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2 · AI</a:t>
            </a:r>
          </a:p>
        </p:txBody>
      </p:sp>
      <p:sp>
        <p:nvSpPr>
          <p:cNvPr id="15" name="TextBox 14"/>
          <p:cNvSpPr txBox="1"/>
          <p:nvPr/>
        </p:nvSpPr>
        <p:spPr>
          <a:xfrm>
            <a:off x="3593592"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Drafts and programs</a:t>
            </a:r>
          </a:p>
        </p:txBody>
      </p:sp>
      <p:sp>
        <p:nvSpPr>
          <p:cNvPr id="16" name="Chevron 15"/>
          <p:cNvSpPr/>
          <p:nvPr/>
        </p:nvSpPr>
        <p:spPr>
          <a:xfrm>
            <a:off x="5989320"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6272784"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6272784" y="1920240"/>
            <a:ext cx="2514600" cy="502920"/>
          </a:xfrm>
          <a:prstGeom prst="roundRect">
            <a:avLst>
              <a:gd name="adj" fmla="val 30000"/>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9944"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3 · REVIEW</a:t>
            </a:r>
          </a:p>
        </p:txBody>
      </p:sp>
      <p:sp>
        <p:nvSpPr>
          <p:cNvPr id="20" name="TextBox 19"/>
          <p:cNvSpPr txBox="1"/>
          <p:nvPr/>
        </p:nvSpPr>
        <p:spPr>
          <a:xfrm>
            <a:off x="6455664"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Team approves</a:t>
            </a:r>
          </a:p>
        </p:txBody>
      </p:sp>
      <p:sp>
        <p:nvSpPr>
          <p:cNvPr id="21" name="Chevron 20"/>
          <p:cNvSpPr/>
          <p:nvPr/>
        </p:nvSpPr>
        <p:spPr>
          <a:xfrm>
            <a:off x="8851392" y="3246120"/>
            <a:ext cx="219456" cy="365760"/>
          </a:xfrm>
          <a:prstGeom prst="chevron">
            <a:avLst/>
          </a:prstGeom>
          <a:solidFill>
            <a:srgbClr val="E3E6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134856" y="1920240"/>
            <a:ext cx="2514600" cy="30175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134856" y="1920240"/>
            <a:ext cx="2514600" cy="502920"/>
          </a:xfrm>
          <a:prstGeom prst="roundRect">
            <a:avLst>
              <a:gd name="adj" fmla="val 30000"/>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9272016" y="1947672"/>
            <a:ext cx="2240280" cy="457200"/>
          </a:xfrm>
          <a:prstGeom prst="rect">
            <a:avLst/>
          </a:prstGeom>
          <a:noFill/>
        </p:spPr>
        <p:txBody>
          <a:bodyPr wrap="square" lIns="45720" rIns="45720" tIns="27432" bIns="27432" anchor="ctr">
            <a:spAutoFit/>
          </a:bodyPr>
          <a:lstStyle/>
          <a:p>
            <a:pPr algn="l">
              <a:lnSpc>
                <a:spcPct val="110000"/>
              </a:lnSpc>
            </a:pPr>
            <a:r>
              <a:rPr sz="1500" b="1">
                <a:solidFill>
                  <a:srgbClr val="FFFFFF"/>
                </a:solidFill>
                <a:latin typeface="Calibri"/>
              </a:rPr>
              <a:t>4 · RESULT</a:t>
            </a:r>
          </a:p>
        </p:txBody>
      </p:sp>
      <p:sp>
        <p:nvSpPr>
          <p:cNvPr id="25" name="TextBox 24"/>
          <p:cNvSpPr txBox="1"/>
          <p:nvPr/>
        </p:nvSpPr>
        <p:spPr>
          <a:xfrm>
            <a:off x="9317736" y="2606040"/>
            <a:ext cx="2148840" cy="2194560"/>
          </a:xfrm>
          <a:prstGeom prst="rect">
            <a:avLst/>
          </a:prstGeom>
          <a:noFill/>
        </p:spPr>
        <p:txBody>
          <a:bodyPr wrap="square" lIns="45720" rIns="45720" tIns="27432" bIns="27432" anchor="t">
            <a:spAutoFit/>
          </a:bodyPr>
          <a:lstStyle/>
          <a:p>
            <a:pPr algn="l">
              <a:lnSpc>
                <a:spcPct val="110000"/>
              </a:lnSpc>
            </a:pPr>
            <a:r>
              <a:rPr sz="1800" b="0">
                <a:solidFill>
                  <a:srgbClr val="1F2937"/>
                </a:solidFill>
                <a:latin typeface="Calibri"/>
              </a:rPr>
              <a:t>Form and CSV</a:t>
            </a:r>
          </a:p>
        </p:txBody>
      </p:sp>
      <p:sp>
        <p:nvSpPr>
          <p:cNvPr id="26" name="TextBox 25"/>
          <p:cNvSpPr txBox="1"/>
          <p:nvPr/>
        </p:nvSpPr>
        <p:spPr>
          <a:xfrm>
            <a:off x="548640" y="5166360"/>
            <a:ext cx="11064240" cy="822960"/>
          </a:xfrm>
          <a:prstGeom prst="rect">
            <a:avLst/>
          </a:prstGeom>
          <a:noFill/>
        </p:spPr>
        <p:txBody>
          <a:bodyPr wrap="square" lIns="45720" rIns="45720" tIns="27432" bIns="27432" anchor="t">
            <a:spAutoFit/>
          </a:bodyPr>
          <a:lstStyle/>
          <a:p>
            <a:pPr algn="l">
              <a:lnSpc>
                <a:spcPct val="110000"/>
              </a:lnSpc>
            </a:pPr>
            <a:r>
              <a:rPr sz="1800" b="1">
                <a:solidFill>
                  <a:srgbClr val="0B1020"/>
                </a:solidFill>
                <a:latin typeface="Calibri"/>
              </a:rPr>
              <a:t>A person decides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5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Evidence that it works</a:t>
            </a:r>
          </a:p>
        </p:txBody>
      </p:sp>
      <p:sp>
        <p:nvSpPr>
          <p:cNvPr id="7" name="Rounded Rectangle 6"/>
          <p:cNvSpPr/>
          <p:nvPr/>
        </p:nvSpPr>
        <p:spPr>
          <a:xfrm>
            <a:off x="548640"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16/16</a:t>
            </a:r>
          </a:p>
        </p:txBody>
      </p:sp>
      <p:sp>
        <p:nvSpPr>
          <p:cNvPr id="9" name="TextBox 8"/>
          <p:cNvSpPr txBox="1"/>
          <p:nvPr/>
        </p:nvSpPr>
        <p:spPr>
          <a:xfrm>
            <a:off x="822960" y="3291840"/>
            <a:ext cx="301752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correct cases</a:t>
            </a:r>
          </a:p>
        </p:txBody>
      </p:sp>
      <p:sp>
        <p:nvSpPr>
          <p:cNvPr id="10" name="Rounded Rectangle 9"/>
          <p:cNvSpPr/>
          <p:nvPr/>
        </p:nvSpPr>
        <p:spPr>
          <a:xfrm>
            <a:off x="4311396"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85716"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0</a:t>
            </a:r>
          </a:p>
        </p:txBody>
      </p:sp>
      <p:sp>
        <p:nvSpPr>
          <p:cNvPr id="12" name="TextBox 11"/>
          <p:cNvSpPr txBox="1"/>
          <p:nvPr/>
        </p:nvSpPr>
        <p:spPr>
          <a:xfrm>
            <a:off x="4585716" y="3291840"/>
            <a:ext cx="301752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differences in 420 records</a:t>
            </a:r>
          </a:p>
        </p:txBody>
      </p:sp>
      <p:sp>
        <p:nvSpPr>
          <p:cNvPr id="13" name="Rounded Rectangle 12"/>
          <p:cNvSpPr/>
          <p:nvPr/>
        </p:nvSpPr>
        <p:spPr>
          <a:xfrm>
            <a:off x="8074152" y="1920240"/>
            <a:ext cx="3566160" cy="256032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348472" y="2148840"/>
            <a:ext cx="3017520" cy="1097280"/>
          </a:xfrm>
          <a:prstGeom prst="rect">
            <a:avLst/>
          </a:prstGeom>
          <a:noFill/>
        </p:spPr>
        <p:txBody>
          <a:bodyPr wrap="square" lIns="45720" rIns="45720" tIns="27432" bIns="27432" anchor="t">
            <a:spAutoFit/>
          </a:bodyPr>
          <a:lstStyle/>
          <a:p>
            <a:pPr algn="l">
              <a:lnSpc>
                <a:spcPct val="110000"/>
              </a:lnSpc>
            </a:pPr>
            <a:r>
              <a:rPr sz="5400" b="1">
                <a:solidFill>
                  <a:srgbClr val="0D9488"/>
                </a:solidFill>
                <a:latin typeface="Georgia"/>
              </a:rPr>
              <a:t>35/35</a:t>
            </a:r>
          </a:p>
        </p:txBody>
      </p:sp>
      <p:sp>
        <p:nvSpPr>
          <p:cNvPr id="15" name="TextBox 14"/>
          <p:cNvSpPr txBox="1"/>
          <p:nvPr/>
        </p:nvSpPr>
        <p:spPr>
          <a:xfrm>
            <a:off x="8348472" y="3291840"/>
            <a:ext cx="301752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incomplete records excluded</a:t>
            </a:r>
          </a:p>
        </p:txBody>
      </p:sp>
      <p:sp>
        <p:nvSpPr>
          <p:cNvPr id="16" name="TextBox 15"/>
          <p:cNvSpPr txBox="1"/>
          <p:nvPr/>
        </p:nvSpPr>
        <p:spPr>
          <a:xfrm>
            <a:off x="548640" y="4754880"/>
            <a:ext cx="11064240" cy="1097280"/>
          </a:xfrm>
          <a:prstGeom prst="rect">
            <a:avLst/>
          </a:prstGeom>
          <a:noFill/>
        </p:spPr>
        <p:txBody>
          <a:bodyPr wrap="square" lIns="45720" rIns="45720" tIns="27432" bIns="27432" anchor="t">
            <a:spAutoFit/>
          </a:bodyPr>
          <a:lstStyle/>
          <a:p>
            <a:pPr algn="l">
              <a:lnSpc>
                <a:spcPct val="110000"/>
              </a:lnSpc>
            </a:pPr>
            <a:r>
              <a:rPr sz="1600" b="0">
                <a:solidFill>
                  <a:srgbClr val="1F2937"/>
                </a:solidFill>
                <a:latin typeface="Calibri"/>
              </a:rPr>
              <a:t>Simulated data: they test the calculation, not demand.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6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77240"/>
            <a:ext cx="11064240" cy="914400"/>
          </a:xfrm>
          <a:prstGeom prst="rect">
            <a:avLst/>
          </a:prstGeom>
          <a:noFill/>
        </p:spPr>
        <p:txBody>
          <a:bodyPr wrap="square" lIns="45720" rIns="45720" tIns="27432" bIns="27432" anchor="t">
            <a:spAutoFit/>
          </a:bodyPr>
          <a:lstStyle/>
          <a:p>
            <a:pPr algn="l">
              <a:lnSpc>
                <a:spcPct val="110000"/>
              </a:lnSpc>
            </a:pPr>
            <a:r>
              <a:rPr sz="3600" b="0">
                <a:solidFill>
                  <a:srgbClr val="0B1020"/>
                </a:solidFill>
                <a:latin typeface="Georgia"/>
              </a:rPr>
              <a:t>Limits and responsible use</a:t>
            </a:r>
          </a:p>
        </p:txBody>
      </p:sp>
      <p:sp>
        <p:nvSpPr>
          <p:cNvPr id="7" name="Rounded Rectangle 6"/>
          <p:cNvSpPr/>
          <p:nvPr/>
        </p:nvSpPr>
        <p:spPr>
          <a:xfrm>
            <a:off x="548640"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2148840"/>
            <a:ext cx="73152" cy="3108960"/>
          </a:xfrm>
          <a:prstGeom prst="rect">
            <a:avLst/>
          </a:prstGeom>
          <a:solidFill>
            <a:srgbClr val="B4231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B42318"/>
                </a:solidFill>
                <a:latin typeface="Calibri"/>
              </a:rPr>
              <a:t>WHAT IT DOES NOT DO</a:t>
            </a:r>
          </a:p>
        </p:txBody>
      </p:sp>
      <p:sp>
        <p:nvSpPr>
          <p:cNvPr id="10" name="TextBox 9"/>
          <p:cNvSpPr txBox="1"/>
          <p:nvPr/>
        </p:nvSpPr>
        <p:spPr>
          <a:xfrm>
            <a:off x="822960"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No fieldwork or analysis</a:t>
            </a:r>
          </a:p>
        </p:txBody>
      </p:sp>
      <p:sp>
        <p:nvSpPr>
          <p:cNvPr id="11" name="Rounded Rectangle 10"/>
          <p:cNvSpPr/>
          <p:nvPr/>
        </p:nvSpPr>
        <p:spPr>
          <a:xfrm>
            <a:off x="4311396"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311396" y="2148840"/>
            <a:ext cx="73152" cy="3108960"/>
          </a:xfrm>
          <a:prstGeom prst="rect">
            <a:avLst/>
          </a:prstGeom>
          <a:solidFill>
            <a:srgbClr val="0D94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585716"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0D9488"/>
                </a:solidFill>
                <a:latin typeface="Calibri"/>
              </a:rPr>
              <a:t>DATA AND PRIVACY</a:t>
            </a:r>
          </a:p>
        </p:txBody>
      </p:sp>
      <p:sp>
        <p:nvSpPr>
          <p:cNvPr id="14" name="TextBox 13"/>
          <p:cNvSpPr txBox="1"/>
          <p:nvPr/>
        </p:nvSpPr>
        <p:spPr>
          <a:xfrm>
            <a:off x="4585716"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Anonymous except email</a:t>
            </a:r>
          </a:p>
        </p:txBody>
      </p:sp>
      <p:sp>
        <p:nvSpPr>
          <p:cNvPr id="15" name="Rounded Rectangle 14"/>
          <p:cNvSpPr/>
          <p:nvPr/>
        </p:nvSpPr>
        <p:spPr>
          <a:xfrm>
            <a:off x="8074152" y="1920240"/>
            <a:ext cx="3566160" cy="3566160"/>
          </a:xfrm>
          <a:prstGeom prst="roundRect">
            <a:avLst>
              <a:gd name="adj" fmla="val 6000"/>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074152" y="2148840"/>
            <a:ext cx="73152" cy="3108960"/>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48472" y="2148840"/>
            <a:ext cx="3108960" cy="457200"/>
          </a:xfrm>
          <a:prstGeom prst="rect">
            <a:avLst/>
          </a:prstGeom>
          <a:noFill/>
        </p:spPr>
        <p:txBody>
          <a:bodyPr wrap="square" lIns="45720" rIns="45720" tIns="27432" bIns="27432" anchor="t">
            <a:spAutoFit/>
          </a:bodyPr>
          <a:lstStyle/>
          <a:p>
            <a:pPr algn="l">
              <a:lnSpc>
                <a:spcPct val="110000"/>
              </a:lnSpc>
            </a:pPr>
            <a:r>
              <a:rPr sz="1500" b="1">
                <a:solidFill>
                  <a:srgbClr val="5B4BDB"/>
                </a:solidFill>
                <a:latin typeface="Calibri"/>
              </a:rPr>
              <a:t>NEXT STEP</a:t>
            </a:r>
          </a:p>
        </p:txBody>
      </p:sp>
      <p:sp>
        <p:nvSpPr>
          <p:cNvPr id="18" name="TextBox 17"/>
          <p:cNvSpPr txBox="1"/>
          <p:nvPr/>
        </p:nvSpPr>
        <p:spPr>
          <a:xfrm>
            <a:off x="8348472" y="2651760"/>
            <a:ext cx="3108960" cy="2651760"/>
          </a:xfrm>
          <a:prstGeom prst="rect">
            <a:avLst/>
          </a:prstGeom>
          <a:noFill/>
        </p:spPr>
        <p:txBody>
          <a:bodyPr wrap="square" lIns="45720" rIns="45720" tIns="27432" bIns="27432" anchor="t">
            <a:spAutoFit/>
          </a:bodyPr>
          <a:lstStyle/>
          <a:p>
            <a:pPr algn="l">
              <a:lnSpc>
                <a:spcPct val="110000"/>
              </a:lnSpc>
            </a:pPr>
            <a:r>
              <a:rPr sz="2200" b="0">
                <a:solidFill>
                  <a:srgbClr val="1F2937"/>
                </a:solidFill>
                <a:latin typeface="Calibri"/>
              </a:rPr>
              <a:t>Consent and pilot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7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Input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Technician survey: anonymity notice and a 1 to 5 scale</a:t>
            </a:r>
          </a:p>
        </p:txBody>
      </p:sp>
      <p:pic>
        <p:nvPicPr>
          <p:cNvPr id="11" name="Picture 10" descr="cap7_entrada.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8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Result</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Question 10 reversed: 1 becomes 5 · Average 4.60</a:t>
            </a:r>
          </a:p>
        </p:txBody>
      </p:sp>
      <p:pic>
        <p:nvPicPr>
          <p:cNvPr id="11" name="Picture 10" descr="cap8_resultado.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5B6373"/>
                </a:solidFill>
                <a:latin typeface="Calibri"/>
              </a:rPr>
              <a:t>Vibe Coding CEDIA 2026 · Universidad UTE · UTPL</a:t>
            </a:r>
          </a:p>
        </p:txBody>
      </p:sp>
      <p:sp>
        <p:nvSpPr>
          <p:cNvPr id="3" name="TextBox 2"/>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5B6373"/>
                </a:solidFill>
                <a:latin typeface="Calibri"/>
              </a:rPr>
              <a:t>9 / 10</a:t>
            </a:r>
          </a:p>
        </p:txBody>
      </p:sp>
      <p:sp>
        <p:nvSpPr>
          <p:cNvPr id="4" name="Rectangle 3"/>
          <p:cNvSpPr/>
          <p:nvPr/>
        </p:nvSpPr>
        <p:spPr>
          <a:xfrm>
            <a:off x="548640" y="502920"/>
            <a:ext cx="457200" cy="73152"/>
          </a:xfrm>
          <a:prstGeom prst="rect">
            <a:avLst/>
          </a:prstGeom>
          <a:solidFill>
            <a:srgbClr val="5B4B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097280" y="384048"/>
            <a:ext cx="7315200" cy="320040"/>
          </a:xfrm>
          <a:prstGeom prst="rect">
            <a:avLst/>
          </a:prstGeom>
          <a:noFill/>
        </p:spPr>
        <p:txBody>
          <a:bodyPr wrap="square" lIns="45720" rIns="45720" tIns="27432" bIns="27432" anchor="t">
            <a:spAutoFit/>
          </a:bodyPr>
          <a:lstStyle/>
          <a:p>
            <a:pPr algn="l">
              <a:lnSpc>
                <a:spcPct val="110000"/>
              </a:lnSpc>
            </a:pPr>
            <a:r>
              <a:rPr sz="1100" b="1">
                <a:solidFill>
                  <a:srgbClr val="5B4BDB"/>
                </a:solidFill>
                <a:latin typeface="Calibri"/>
              </a:rPr>
              <a:t>FINAL PROJECT · VIBE CODING CEDIA 2026</a:t>
            </a:r>
          </a:p>
        </p:txBody>
      </p:sp>
      <p:sp>
        <p:nvSpPr>
          <p:cNvPr id="6" name="TextBox 5"/>
          <p:cNvSpPr txBox="1"/>
          <p:nvPr/>
        </p:nvSpPr>
        <p:spPr>
          <a:xfrm>
            <a:off x="548640" y="731520"/>
            <a:ext cx="11064240" cy="548640"/>
          </a:xfrm>
          <a:prstGeom prst="rect">
            <a:avLst/>
          </a:prstGeom>
          <a:noFill/>
        </p:spPr>
        <p:txBody>
          <a:bodyPr wrap="square" lIns="45720" rIns="45720" tIns="27432" bIns="27432" anchor="t">
            <a:spAutoFit/>
          </a:bodyPr>
          <a:lstStyle/>
          <a:p>
            <a:pPr algn="l">
              <a:lnSpc>
                <a:spcPct val="110000"/>
              </a:lnSpc>
            </a:pPr>
            <a:r>
              <a:rPr sz="2400" b="0">
                <a:solidFill>
                  <a:srgbClr val="0B1020"/>
                </a:solidFill>
                <a:latin typeface="Georgia"/>
              </a:rPr>
              <a:t>Demo · Review and delivery</a:t>
            </a:r>
          </a:p>
        </p:txBody>
      </p:sp>
      <p:sp>
        <p:nvSpPr>
          <p:cNvPr id="7" name="Rectangle 6"/>
          <p:cNvSpPr/>
          <p:nvPr/>
        </p:nvSpPr>
        <p:spPr>
          <a:xfrm>
            <a:off x="548640" y="1371600"/>
            <a:ext cx="11091672" cy="4434840"/>
          </a:xfrm>
          <a:prstGeom prst="rect">
            <a:avLst/>
          </a:prstGeom>
          <a:solidFill>
            <a:srgbClr val="F6F7FB"/>
          </a:solidFill>
          <a:ln w="12700">
            <a:solidFill>
              <a:srgbClr val="E3E6E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5870448"/>
            <a:ext cx="11091672" cy="4572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31520" y="5897880"/>
            <a:ext cx="10789920" cy="411480"/>
          </a:xfrm>
          <a:prstGeom prst="rect">
            <a:avLst/>
          </a:prstGeom>
          <a:noFill/>
        </p:spPr>
        <p:txBody>
          <a:bodyPr wrap="square" lIns="45720" rIns="45720" tIns="27432" bIns="27432" anchor="ctr">
            <a:spAutoFit/>
          </a:bodyPr>
          <a:lstStyle/>
          <a:p>
            <a:pPr algn="l">
              <a:lnSpc>
                <a:spcPct val="110000"/>
              </a:lnSpc>
            </a:pPr>
            <a:r>
              <a:rPr sz="1600" b="0">
                <a:solidFill>
                  <a:srgbClr val="FFFFFF"/>
                </a:solidFill>
                <a:latin typeface="Calibri"/>
              </a:rPr>
              <a:t>In English: blanks never count as zero · CSV export</a:t>
            </a:r>
          </a:p>
        </p:txBody>
      </p:sp>
      <p:pic>
        <p:nvPicPr>
          <p:cNvPr id="11" name="Picture 10" descr="cap9_revision.png"/>
          <p:cNvPicPr>
            <a:picLocks noChangeAspect="1"/>
          </p:cNvPicPr>
          <p:nvPr/>
        </p:nvPicPr>
        <p:blipFill>
          <a:blip r:embed="rId3"/>
          <a:stretch>
            <a:fillRect/>
          </a:stretch>
        </p:blipFill>
        <p:spPr>
          <a:xfrm>
            <a:off x="2152396" y="1371600"/>
            <a:ext cx="7884160" cy="443484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B10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48640" y="1051560"/>
            <a:ext cx="822960" cy="91440"/>
          </a:xfrm>
          <a:prstGeom prst="rect">
            <a:avLst/>
          </a:prstGeom>
          <a:solidFill>
            <a:srgbClr val="FFC62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594360"/>
            <a:ext cx="9144000" cy="365760"/>
          </a:xfrm>
          <a:prstGeom prst="rect">
            <a:avLst/>
          </a:prstGeom>
          <a:noFill/>
        </p:spPr>
        <p:txBody>
          <a:bodyPr wrap="square" lIns="45720" rIns="45720" tIns="27432" bIns="27432" anchor="t">
            <a:spAutoFit/>
          </a:bodyPr>
          <a:lstStyle/>
          <a:p>
            <a:pPr algn="l">
              <a:lnSpc>
                <a:spcPct val="110000"/>
              </a:lnSpc>
            </a:pPr>
            <a:r>
              <a:rPr sz="1200" b="1">
                <a:solidFill>
                  <a:srgbClr val="FFC629"/>
                </a:solidFill>
                <a:latin typeface="Calibri"/>
              </a:rPr>
              <a:t>FINAL PROJECT · VIBE CODING CEDIA 2026</a:t>
            </a:r>
          </a:p>
        </p:txBody>
      </p:sp>
      <p:sp>
        <p:nvSpPr>
          <p:cNvPr id="5" name="TextBox 4"/>
          <p:cNvSpPr txBox="1"/>
          <p:nvPr/>
        </p:nvSpPr>
        <p:spPr>
          <a:xfrm>
            <a:off x="548640" y="1463040"/>
            <a:ext cx="10515600" cy="1737360"/>
          </a:xfrm>
          <a:prstGeom prst="rect">
            <a:avLst/>
          </a:prstGeom>
          <a:noFill/>
        </p:spPr>
        <p:txBody>
          <a:bodyPr wrap="square" lIns="45720" rIns="45720" tIns="27432" bIns="27432" anchor="t">
            <a:spAutoFit/>
          </a:bodyPr>
          <a:lstStyle/>
          <a:p>
            <a:pPr algn="l">
              <a:lnSpc>
                <a:spcPct val="110000"/>
              </a:lnSpc>
            </a:pPr>
            <a:r>
              <a:rPr sz="4000" b="0">
                <a:solidFill>
                  <a:srgbClr val="FFFFFF"/>
                </a:solidFill>
                <a:latin typeface="Georgia"/>
              </a:rPr>
              <a:t>Two surveys ready to hear from industry</a:t>
            </a:r>
          </a:p>
        </p:txBody>
      </p:sp>
      <p:sp>
        <p:nvSpPr>
          <p:cNvPr id="6" name="TextBox 5"/>
          <p:cNvSpPr txBox="1"/>
          <p:nvPr/>
        </p:nvSpPr>
        <p:spPr>
          <a:xfrm>
            <a:off x="548640" y="3383280"/>
            <a:ext cx="10515600" cy="914400"/>
          </a:xfrm>
          <a:prstGeom prst="rect">
            <a:avLst/>
          </a:prstGeom>
          <a:noFill/>
        </p:spPr>
        <p:txBody>
          <a:bodyPr wrap="square" lIns="45720" rIns="45720" tIns="27432" bIns="27432" anchor="t">
            <a:spAutoFit/>
          </a:bodyPr>
          <a:lstStyle/>
          <a:p>
            <a:pPr algn="l">
              <a:lnSpc>
                <a:spcPct val="110000"/>
              </a:lnSpc>
            </a:pPr>
            <a:r>
              <a:rPr sz="2200" b="0">
                <a:solidFill>
                  <a:srgbClr val="C9CEDB"/>
                </a:solidFill>
                <a:latin typeface="Calibri"/>
              </a:rPr>
              <a:t>Next step: consent and real responses</a:t>
            </a:r>
          </a:p>
        </p:txBody>
      </p:sp>
      <p:sp>
        <p:nvSpPr>
          <p:cNvPr id="7" name="Rounded Rectangle 6"/>
          <p:cNvSpPr/>
          <p:nvPr/>
        </p:nvSpPr>
        <p:spPr>
          <a:xfrm>
            <a:off x="548640" y="4526280"/>
            <a:ext cx="7132320" cy="685800"/>
          </a:xfrm>
          <a:prstGeom prst="roundRect">
            <a:avLst>
              <a:gd name="adj" fmla="val 30000"/>
            </a:avLst>
          </a:prstGeom>
          <a:solidFill>
            <a:srgbClr val="1A213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77240" y="4572000"/>
            <a:ext cx="6766560" cy="594360"/>
          </a:xfrm>
          <a:prstGeom prst="rect">
            <a:avLst/>
          </a:prstGeom>
          <a:noFill/>
        </p:spPr>
        <p:txBody>
          <a:bodyPr wrap="square" lIns="45720" rIns="45720" tIns="27432" bIns="27432" anchor="ctr">
            <a:spAutoFit/>
          </a:bodyPr>
          <a:lstStyle/>
          <a:p>
            <a:pPr algn="l">
              <a:lnSpc>
                <a:spcPct val="110000"/>
              </a:lnSpc>
            </a:pPr>
            <a:r>
              <a:rPr sz="1800" b="0">
                <a:solidFill>
                  <a:srgbClr val="FFC629"/>
                </a:solidFill>
                <a:latin typeface="Calibri"/>
              </a:rPr>
              <a:t>jrcastro1967.github.io/encuestas-mecatronica</a:t>
            </a:r>
          </a:p>
        </p:txBody>
      </p:sp>
      <p:sp>
        <p:nvSpPr>
          <p:cNvPr id="9" name="TextBox 8"/>
          <p:cNvSpPr txBox="1"/>
          <p:nvPr/>
        </p:nvSpPr>
        <p:spPr>
          <a:xfrm>
            <a:off x="548640" y="5486400"/>
            <a:ext cx="10515600" cy="457200"/>
          </a:xfrm>
          <a:prstGeom prst="rect">
            <a:avLst/>
          </a:prstGeom>
          <a:noFill/>
        </p:spPr>
        <p:txBody>
          <a:bodyPr wrap="square" lIns="45720" rIns="45720" tIns="27432" bIns="27432" anchor="t">
            <a:spAutoFit/>
          </a:bodyPr>
          <a:lstStyle/>
          <a:p>
            <a:pPr algn="l">
              <a:lnSpc>
                <a:spcPct val="110000"/>
              </a:lnSpc>
            </a:pPr>
            <a:r>
              <a:rPr sz="1600" b="1">
                <a:solidFill>
                  <a:srgbClr val="FFFFFF"/>
                </a:solidFill>
                <a:latin typeface="Calibri"/>
              </a:rPr>
              <a:t>Américo Cruz (UTE) · José Raúl Castro (UTPL)</a:t>
            </a:r>
          </a:p>
        </p:txBody>
      </p:sp>
      <p:sp>
        <p:nvSpPr>
          <p:cNvPr id="10" name="TextBox 9"/>
          <p:cNvSpPr txBox="1"/>
          <p:nvPr/>
        </p:nvSpPr>
        <p:spPr>
          <a:xfrm>
            <a:off x="548640" y="6400800"/>
            <a:ext cx="7315200" cy="320040"/>
          </a:xfrm>
          <a:prstGeom prst="rect">
            <a:avLst/>
          </a:prstGeom>
          <a:noFill/>
        </p:spPr>
        <p:txBody>
          <a:bodyPr wrap="square" lIns="45720" rIns="45720" tIns="27432" bIns="27432" anchor="t">
            <a:spAutoFit/>
          </a:bodyPr>
          <a:lstStyle/>
          <a:p>
            <a:pPr algn="l">
              <a:lnSpc>
                <a:spcPct val="110000"/>
              </a:lnSpc>
            </a:pPr>
            <a:r>
              <a:rPr sz="1100" b="0">
                <a:solidFill>
                  <a:srgbClr val="C9CEDB"/>
                </a:solidFill>
                <a:latin typeface="Calibri"/>
              </a:rPr>
              <a:t>Vibe Coding CEDIA 2026 · Universidad UTE · UTPL</a:t>
            </a:r>
          </a:p>
        </p:txBody>
      </p:sp>
      <p:sp>
        <p:nvSpPr>
          <p:cNvPr id="11" name="TextBox 10"/>
          <p:cNvSpPr txBox="1"/>
          <p:nvPr/>
        </p:nvSpPr>
        <p:spPr>
          <a:xfrm>
            <a:off x="10607040" y="6400800"/>
            <a:ext cx="1051560" cy="320040"/>
          </a:xfrm>
          <a:prstGeom prst="rect">
            <a:avLst/>
          </a:prstGeom>
          <a:noFill/>
        </p:spPr>
        <p:txBody>
          <a:bodyPr wrap="square" lIns="45720" rIns="45720" tIns="27432" bIns="27432" anchor="t">
            <a:spAutoFit/>
          </a:bodyPr>
          <a:lstStyle/>
          <a:p>
            <a:pPr algn="r">
              <a:lnSpc>
                <a:spcPct val="110000"/>
              </a:lnSpc>
            </a:pPr>
            <a:r>
              <a:rPr sz="1100" b="0">
                <a:solidFill>
                  <a:srgbClr val="C9CEDB"/>
                </a:solidFill>
                <a:latin typeface="Calibri"/>
              </a:rPr>
              <a:t>10 / 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