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PORTADA</a:t>
            </a:r>
          </a:p>
          <a:p>
            <a:r>
              <a:t>NARRACIÓN · ≈15 s · 25–35 palabras en español</a:t>
            </a:r>
          </a:p>
          <a:p>
            <a:r>
              <a:t>Presente la herramienta por su nombre, diga quiénes forman el subgrupo y de qué universidades, y en una frase qué resuelve.</a:t>
            </a:r>
          </a:p>
          <a:p>
            <a:r>
              <a:t>Competencias y pertinencia de Ingeniería en Mecatrónica. Somos Américo Cruz, de la U T E, y José Raúl Castro, de la U T P L. Presentamos dos encuestas bilingües para sustentar esta nueva carrera.</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PARTE A · PRESENTACIÓN (3 min en total)</a:t>
            </a:r>
          </a:p>
          <a:p>
            <a:r>
              <a:t>EL PROBLEMA · NARRACIÓN · ≈35 s · 70–80 palabras</a:t>
            </a:r>
          </a:p>
          <a:p>
            <a:r>
              <a:t>Describa la tarea real, quién la sufre y qué cuesta hoy. Un ejemplo concreto vale más que una cifra general.</a:t>
            </a:r>
          </a:p>
          <a:p>
            <a:r>
              <a:t>Para abrir una ingeniería en Mecatrónica, la universidad debe justificar su pertinencia ante el C E S. Necesita saber si la industria requiere esas competencias. También necesita saber si hay estudiantes interesados. Una pregunta general sobre automatización no revela qué buscan las empresas de Loja, Zamora Chinchipe y El Oro. Las encuestas puntuadas a mano también tienen errores típicos. Un blanco se cuenta como cero o se olvida invertir una pregunta.</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HERRAMIENTA · NARRACIÓN · ≈30 s · 60–70 palabras</a:t>
            </a:r>
          </a:p>
          <a:p>
            <a:r>
              <a:t>Quién la usa, qué recibe y qué entrega. Nombre la guía de proyecto en la que se basa.</a:t>
            </a:r>
          </a:p>
          <a:p>
            <a:r>
              <a:t>Construimos dos formularios web a partir de la guía cuatro del curso. Los usa el equipo que diseña la propuesta de la carrera. Uno es para técnicos de la industria y otro para futuros estudiantes. Cada uno tiene diez preguntas, en español o en inglés. Se abren en el navegador con un solo enlace. La persona ve su resultado al instante y no entrega datos personales.</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CÓMO FUNCIONA · NARRACIÓN · ≈40 s · 80–90 palabras</a:t>
            </a:r>
          </a:p>
          <a:p>
            <a:r>
              <a:t>Recorra los cuatro pasos. Deje claro qué hace la IA y qué decide siempre una persona.</a:t>
            </a:r>
          </a:p>
          <a:p>
            <a:r>
              <a:t>Cada pregunta es una afirmación con escala de uno a cinco. La pregunta diez está invertida y vale seis menos la respuesta. El promedio se calcula solo con ocho respuestas o más. Con menos, el formulario indica respuestas insuficientes. Un blanco nunca vale cero. Así los datos son comparables. La I A nos ayudó a redactar las preguntas y a programar el cálculo. El equipo revisó y aprobó cada pregunta. Una persona decide siempre a quién invitar y cómo interpretar los resultados.</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EVIDENCIA · NARRACIÓN · ≈35 s · 70–80 palabras</a:t>
            </a:r>
          </a:p>
          <a:p>
            <a:r>
              <a:t>Cifras de sus propias pruebas. Distinga lo comprobado de lo que todavía es una propuesta.</a:t>
            </a:r>
          </a:p>
          <a:p>
            <a:r>
              <a:t>Hicimos tres pruebas propias. Cuatro casos de referencia en dos encuestas y dos idiomas dieron dieciséis de dieciséis resultados correctos. Luego pasamos cuatrocientos veinte registros simulados por el formulario real. Los datos simulados incluían blancos y abandonos. Frente a un cálculo independiente en Python hubo cero diferencias. El formulario excluyó del promedio los treinta y cinco registros incompletos. Estas cifras prueban que el cálculo funciona. No prueban que la demanda sea real, y así lo declaramos.</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LÍMITES Y USO RESPONSABLE · NARRACIÓN · ≈25 s · 50–60 palabras</a:t>
            </a:r>
          </a:p>
          <a:p>
            <a:r>
              <a:t>Qué no hace, cómo cuida los datos y cuál es el siguiente paso (Moodle u otro LMS, o el siguiente nivel nativo en IA).</a:t>
            </a:r>
          </a:p>
          <a:p>
            <a:r>
              <a:t>La herramienta no aplica la encuesta ni analiza respuestas reales. Tampoco reemplaza la validación por expertos ni un piloto. El formulario es anónimo y calcula en el navegador. Pero el botón de correo revela el remitente. Antes de usarla con personas reales faltan el consentimiento informado, la revisión del inglés y la prueba en celulares.</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PARTE B · DEMOSTRACIÓN (2 min en total)</a:t>
            </a:r>
          </a:p>
          <a:p>
            <a:r>
              <a:t>NARRACIÓN · ≈30 s · 60–70 palabras en español</a:t>
            </a:r>
          </a:p>
          <a:p>
            <a:r>
              <a:t>Muestre la pantalla de inicio o de entrada. Diga qué ingresa la persona y por qué.</a:t>
            </a:r>
          </a:p>
          <a:p>
            <a:r>
              <a:t>Abrimos el enlace de la encuesta para técnicos de la industria y elegimos el español. Arriba aparece el aviso de uso de las respuestas. Dice que el formulario es anónimo y que todas las preguntas son opcionales. Cada afirmación se responde con la escala de uno a cinco. En la pregunta diez respondemos uno, porque estar en desacuerdo apoya la nueva carrera.</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NARRACIÓN · ≈35 s · 70–80 palabras en español</a:t>
            </a:r>
          </a:p>
          <a:p>
            <a:r>
              <a:t>Muestre el resultado principal. Señale en la captura dónde mirar y qué significa.</a:t>
            </a:r>
          </a:p>
          <a:p>
            <a:r>
              <a:t>Pulsamos el botón ver mi resultado. La tabla muestra cada respuesta original y su puntuación transformada. El uno de la pregunta diez se convierte en un cinco. La inversión se aplica una sola vez y en el ítem correcto. Debajo vemos diez de diez preguntas respondidas. El promedio es cuatro coma sesenta, igual al cálculo de referencia. Con menos de ocho respuestas el formulario no calcula el promedio y lo avisa.</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NARRACIÓN · ≈30 s · 60–70 palabras en español</a:t>
            </a:r>
          </a:p>
          <a:p>
            <a:r>
              <a:t>Muestre dónde la persona revisa, aprueba o exporta. Cierre la demostración con la prueba que la respalda.</a:t>
            </a:r>
          </a:p>
          <a:p>
            <a:r>
              <a:t>Ahora vemos la encuesta de estudiantes en inglés. Esta vez dejamos dos preguntas en blanco. La tabla las marca como no respondidas y no las cuenta como cero. Con ocho de diez respuestas el promedio es tres coma sesenta y tres. Al final la persona descarga sus dos archivos C S V. También puede enviarlos por correo, aunque eso revela su dirección.</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CIERRE · NARRACIÓN · ≈25 s · 50–60 palabras</a:t>
            </a:r>
          </a:p>
          <a:p>
            <a:r>
              <a:t>Qué cambia en el trabajo del subgrupo, el siguiente paso y una invitación breve. Termine con una frase completa.</a:t>
            </a:r>
          </a:p>
          <a:p>
            <a:r>
              <a:t>Logramos dos encuestas bilingües que calculan correctamente y se comparten con un solo enlace. El siguiente paso es el más importante. Revisaremos el inglés, añadiremos el consentimiento y las aplicaremos a técnicos y bachilleres reales. Otras carreras pueden adaptarlas cambiando las preguntas. Gracias por su atención, y gracias a CEDIA por el curso.</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 Id="rId3"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 Id="rId3" Type="http://schemas.openxmlformats.org/officeDocument/2006/relationships/image" Target="../media/image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 Id="rId3" Type="http://schemas.openxmlformats.org/officeDocument/2006/relationships/image" Target="../media/image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B10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548640" y="1051560"/>
            <a:ext cx="822960" cy="91440"/>
          </a:xfrm>
          <a:prstGeom prst="rect">
            <a:avLst/>
          </a:prstGeom>
          <a:solidFill>
            <a:srgbClr val="FFC62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594360"/>
            <a:ext cx="9144000" cy="365760"/>
          </a:xfrm>
          <a:prstGeom prst="rect">
            <a:avLst/>
          </a:prstGeom>
          <a:noFill/>
        </p:spPr>
        <p:txBody>
          <a:bodyPr wrap="square" lIns="45720" rIns="45720" tIns="27432" bIns="27432" anchor="t">
            <a:spAutoFit/>
          </a:bodyPr>
          <a:lstStyle/>
          <a:p>
            <a:pPr algn="l">
              <a:lnSpc>
                <a:spcPct val="110000"/>
              </a:lnSpc>
            </a:pPr>
            <a:r>
              <a:rPr sz="1200" b="1">
                <a:solidFill>
                  <a:srgbClr val="FFC629"/>
                </a:solidFill>
                <a:latin typeface="Calibri"/>
              </a:rPr>
              <a:t>PROYECTO FINAL · VIBE CODING CEDIA 2026</a:t>
            </a:r>
          </a:p>
        </p:txBody>
      </p:sp>
      <p:sp>
        <p:nvSpPr>
          <p:cNvPr id="5" name="TextBox 4"/>
          <p:cNvSpPr txBox="1"/>
          <p:nvPr/>
        </p:nvSpPr>
        <p:spPr>
          <a:xfrm>
            <a:off x="548640" y="1463040"/>
            <a:ext cx="10515600" cy="1737360"/>
          </a:xfrm>
          <a:prstGeom prst="rect">
            <a:avLst/>
          </a:prstGeom>
          <a:noFill/>
        </p:spPr>
        <p:txBody>
          <a:bodyPr wrap="square" lIns="45720" rIns="45720" tIns="27432" bIns="27432" anchor="t">
            <a:spAutoFit/>
          </a:bodyPr>
          <a:lstStyle/>
          <a:p>
            <a:pPr algn="l">
              <a:lnSpc>
                <a:spcPct val="110000"/>
              </a:lnSpc>
            </a:pPr>
            <a:r>
              <a:rPr sz="4600" b="0">
                <a:solidFill>
                  <a:srgbClr val="FFFFFF"/>
                </a:solidFill>
                <a:latin typeface="Georgia"/>
              </a:rPr>
              <a:t>Competencias y pertinencia: Ingeniería en Mecatrónica</a:t>
            </a:r>
          </a:p>
        </p:txBody>
      </p:sp>
      <p:sp>
        <p:nvSpPr>
          <p:cNvPr id="6" name="TextBox 5"/>
          <p:cNvSpPr txBox="1"/>
          <p:nvPr/>
        </p:nvSpPr>
        <p:spPr>
          <a:xfrm>
            <a:off x="548640" y="3246120"/>
            <a:ext cx="10515600" cy="822960"/>
          </a:xfrm>
          <a:prstGeom prst="rect">
            <a:avLst/>
          </a:prstGeom>
          <a:noFill/>
        </p:spPr>
        <p:txBody>
          <a:bodyPr wrap="square" lIns="45720" rIns="45720" tIns="27432" bIns="27432" anchor="t">
            <a:spAutoFit/>
          </a:bodyPr>
          <a:lstStyle/>
          <a:p>
            <a:pPr algn="l">
              <a:lnSpc>
                <a:spcPct val="110000"/>
              </a:lnSpc>
            </a:pPr>
            <a:r>
              <a:rPr sz="2200" b="0">
                <a:solidFill>
                  <a:srgbClr val="C9CEDB"/>
                </a:solidFill>
                <a:latin typeface="Calibri"/>
              </a:rPr>
              <a:t>Encuestas bilingües para sustentarla ante el CES</a:t>
            </a:r>
          </a:p>
        </p:txBody>
      </p:sp>
      <p:sp>
        <p:nvSpPr>
          <p:cNvPr id="7" name="TextBox 6"/>
          <p:cNvSpPr txBox="1"/>
          <p:nvPr/>
        </p:nvSpPr>
        <p:spPr>
          <a:xfrm>
            <a:off x="548640" y="4434840"/>
            <a:ext cx="10515600" cy="457200"/>
          </a:xfrm>
          <a:prstGeom prst="rect">
            <a:avLst/>
          </a:prstGeom>
          <a:noFill/>
        </p:spPr>
        <p:txBody>
          <a:bodyPr wrap="square" lIns="45720" rIns="45720" tIns="27432" bIns="27432" anchor="t">
            <a:spAutoFit/>
          </a:bodyPr>
          <a:lstStyle/>
          <a:p>
            <a:pPr algn="l">
              <a:lnSpc>
                <a:spcPct val="110000"/>
              </a:lnSpc>
            </a:pPr>
            <a:r>
              <a:rPr sz="1800" b="1">
                <a:solidFill>
                  <a:srgbClr val="FFFFFF"/>
                </a:solidFill>
                <a:latin typeface="Calibri"/>
              </a:rPr>
              <a:t>Américo Cruz (UTE) · José Raúl Castro (UTPL)</a:t>
            </a:r>
          </a:p>
        </p:txBody>
      </p:sp>
      <p:sp>
        <p:nvSpPr>
          <p:cNvPr id="8" name="TextBox 7"/>
          <p:cNvSpPr txBox="1"/>
          <p:nvPr/>
        </p:nvSpPr>
        <p:spPr>
          <a:xfrm>
            <a:off x="548640" y="4846320"/>
            <a:ext cx="10515600" cy="457200"/>
          </a:xfrm>
          <a:prstGeom prst="rect">
            <a:avLst/>
          </a:prstGeom>
          <a:noFill/>
        </p:spPr>
        <p:txBody>
          <a:bodyPr wrap="square" lIns="45720" rIns="45720" tIns="27432" bIns="27432" anchor="t">
            <a:spAutoFit/>
          </a:bodyPr>
          <a:lstStyle/>
          <a:p>
            <a:pPr algn="l">
              <a:lnSpc>
                <a:spcPct val="110000"/>
              </a:lnSpc>
            </a:pPr>
            <a:r>
              <a:rPr sz="1600" b="0">
                <a:solidFill>
                  <a:srgbClr val="C9CEDB"/>
                </a:solidFill>
                <a:latin typeface="Calibri"/>
              </a:rPr>
              <a:t>Guía de proyecto 04</a:t>
            </a:r>
          </a:p>
        </p:txBody>
      </p:sp>
      <p:sp>
        <p:nvSpPr>
          <p:cNvPr id="9" name="TextBox 8"/>
          <p:cNvSpPr txBox="1"/>
          <p:nvPr/>
        </p:nvSpPr>
        <p:spPr>
          <a:xfrm>
            <a:off x="548640" y="5669280"/>
            <a:ext cx="10515600" cy="365760"/>
          </a:xfrm>
          <a:prstGeom prst="rect">
            <a:avLst/>
          </a:prstGeom>
          <a:noFill/>
        </p:spPr>
        <p:txBody>
          <a:bodyPr wrap="square" lIns="45720" rIns="45720" tIns="27432" bIns="27432" anchor="t">
            <a:spAutoFit/>
          </a:bodyPr>
          <a:lstStyle/>
          <a:p>
            <a:pPr algn="l">
              <a:lnSpc>
                <a:spcPct val="110000"/>
              </a:lnSpc>
            </a:pPr>
            <a:r>
              <a:rPr sz="1200" b="0">
                <a:solidFill>
                  <a:srgbClr val="FFC629"/>
                </a:solidFill>
                <a:latin typeface="Calibri"/>
              </a:rPr>
              <a:t>Narración generada con voz de IA (ElevenLabs) y revisada por los autores.</a:t>
            </a:r>
          </a:p>
        </p:txBody>
      </p:sp>
      <p:sp>
        <p:nvSpPr>
          <p:cNvPr id="10" name="TextBox 9"/>
          <p:cNvSpPr txBox="1"/>
          <p:nvPr/>
        </p:nvSpPr>
        <p:spPr>
          <a:xfrm>
            <a:off x="548640" y="6400800"/>
            <a:ext cx="7315200" cy="320040"/>
          </a:xfrm>
          <a:prstGeom prst="rect">
            <a:avLst/>
          </a:prstGeom>
          <a:noFill/>
        </p:spPr>
        <p:txBody>
          <a:bodyPr wrap="square" lIns="45720" rIns="45720" tIns="27432" bIns="27432" anchor="t">
            <a:spAutoFit/>
          </a:bodyPr>
          <a:lstStyle/>
          <a:p>
            <a:pPr algn="l">
              <a:lnSpc>
                <a:spcPct val="110000"/>
              </a:lnSpc>
            </a:pPr>
            <a:r>
              <a:rPr sz="1100" b="0">
                <a:solidFill>
                  <a:srgbClr val="C9CEDB"/>
                </a:solidFill>
                <a:latin typeface="Calibri"/>
              </a:rPr>
              <a:t>Vibe Coding CEDIA 2026 · Universidad UTE · UTPL</a:t>
            </a:r>
          </a:p>
        </p:txBody>
      </p:sp>
      <p:sp>
        <p:nvSpPr>
          <p:cNvPr id="11" name="TextBox 10"/>
          <p:cNvSpPr txBox="1"/>
          <p:nvPr/>
        </p:nvSpPr>
        <p:spPr>
          <a:xfrm>
            <a:off x="10607040" y="6400800"/>
            <a:ext cx="1051560" cy="320040"/>
          </a:xfrm>
          <a:prstGeom prst="rect">
            <a:avLst/>
          </a:prstGeom>
          <a:noFill/>
        </p:spPr>
        <p:txBody>
          <a:bodyPr wrap="square" lIns="45720" rIns="45720" tIns="27432" bIns="27432" anchor="t">
            <a:spAutoFit/>
          </a:bodyPr>
          <a:lstStyle/>
          <a:p>
            <a:pPr algn="r">
              <a:lnSpc>
                <a:spcPct val="110000"/>
              </a:lnSpc>
            </a:pPr>
            <a:r>
              <a:rPr sz="1100" b="0">
                <a:solidFill>
                  <a:srgbClr val="C9CEDB"/>
                </a:solidFill>
                <a:latin typeface="Calibri"/>
              </a:rPr>
              <a:t>1 / 10</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48640" y="6400800"/>
            <a:ext cx="7315200" cy="320040"/>
          </a:xfrm>
          <a:prstGeom prst="rect">
            <a:avLst/>
          </a:prstGeom>
          <a:noFill/>
        </p:spPr>
        <p:txBody>
          <a:bodyPr wrap="square" lIns="45720" rIns="45720" tIns="27432" bIns="27432" anchor="t">
            <a:spAutoFit/>
          </a:bodyPr>
          <a:lstStyle/>
          <a:p>
            <a:pPr algn="l">
              <a:lnSpc>
                <a:spcPct val="110000"/>
              </a:lnSpc>
            </a:pPr>
            <a:r>
              <a:rPr sz="1100" b="0">
                <a:solidFill>
                  <a:srgbClr val="5B6373"/>
                </a:solidFill>
                <a:latin typeface="Calibri"/>
              </a:rPr>
              <a:t>Vibe Coding CEDIA 2026 · Universidad UTE · UTPL</a:t>
            </a:r>
          </a:p>
        </p:txBody>
      </p:sp>
      <p:sp>
        <p:nvSpPr>
          <p:cNvPr id="3" name="TextBox 2"/>
          <p:cNvSpPr txBox="1"/>
          <p:nvPr/>
        </p:nvSpPr>
        <p:spPr>
          <a:xfrm>
            <a:off x="10607040" y="6400800"/>
            <a:ext cx="1051560" cy="320040"/>
          </a:xfrm>
          <a:prstGeom prst="rect">
            <a:avLst/>
          </a:prstGeom>
          <a:noFill/>
        </p:spPr>
        <p:txBody>
          <a:bodyPr wrap="square" lIns="45720" rIns="45720" tIns="27432" bIns="27432" anchor="t">
            <a:spAutoFit/>
          </a:bodyPr>
          <a:lstStyle/>
          <a:p>
            <a:pPr algn="r">
              <a:lnSpc>
                <a:spcPct val="110000"/>
              </a:lnSpc>
            </a:pPr>
            <a:r>
              <a:rPr sz="1100" b="0">
                <a:solidFill>
                  <a:srgbClr val="5B6373"/>
                </a:solidFill>
                <a:latin typeface="Calibri"/>
              </a:rPr>
              <a:t>2 / 10</a:t>
            </a:r>
          </a:p>
        </p:txBody>
      </p:sp>
      <p:sp>
        <p:nvSpPr>
          <p:cNvPr id="4" name="Rectangle 3"/>
          <p:cNvSpPr/>
          <p:nvPr/>
        </p:nvSpPr>
        <p:spPr>
          <a:xfrm>
            <a:off x="548640" y="502920"/>
            <a:ext cx="457200" cy="73152"/>
          </a:xfrm>
          <a:prstGeom prst="rect">
            <a:avLst/>
          </a:prstGeom>
          <a:solidFill>
            <a:srgbClr val="5B4B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097280" y="384048"/>
            <a:ext cx="7315200" cy="320040"/>
          </a:xfrm>
          <a:prstGeom prst="rect">
            <a:avLst/>
          </a:prstGeom>
          <a:noFill/>
        </p:spPr>
        <p:txBody>
          <a:bodyPr wrap="square" lIns="45720" rIns="45720" tIns="27432" bIns="27432" anchor="t">
            <a:spAutoFit/>
          </a:bodyPr>
          <a:lstStyle/>
          <a:p>
            <a:pPr algn="l">
              <a:lnSpc>
                <a:spcPct val="110000"/>
              </a:lnSpc>
            </a:pPr>
            <a:r>
              <a:rPr sz="1100" b="1">
                <a:solidFill>
                  <a:srgbClr val="5B4BDB"/>
                </a:solidFill>
                <a:latin typeface="Calibri"/>
              </a:rPr>
              <a:t>PROYECTO FINAL · VIBE CODING CEDIA 2026</a:t>
            </a:r>
          </a:p>
        </p:txBody>
      </p:sp>
      <p:sp>
        <p:nvSpPr>
          <p:cNvPr id="6" name="TextBox 5"/>
          <p:cNvSpPr txBox="1"/>
          <p:nvPr/>
        </p:nvSpPr>
        <p:spPr>
          <a:xfrm>
            <a:off x="548640" y="777240"/>
            <a:ext cx="11064240" cy="914400"/>
          </a:xfrm>
          <a:prstGeom prst="rect">
            <a:avLst/>
          </a:prstGeom>
          <a:noFill/>
        </p:spPr>
        <p:txBody>
          <a:bodyPr wrap="square" lIns="45720" rIns="45720" tIns="27432" bIns="27432" anchor="t">
            <a:spAutoFit/>
          </a:bodyPr>
          <a:lstStyle/>
          <a:p>
            <a:pPr algn="l">
              <a:lnSpc>
                <a:spcPct val="110000"/>
              </a:lnSpc>
            </a:pPr>
            <a:r>
              <a:rPr sz="3600" b="0">
                <a:solidFill>
                  <a:srgbClr val="0B1020"/>
                </a:solidFill>
                <a:latin typeface="Georgia"/>
              </a:rPr>
              <a:t>El problema</a:t>
            </a:r>
          </a:p>
        </p:txBody>
      </p:sp>
      <p:sp>
        <p:nvSpPr>
          <p:cNvPr id="7" name="Rounded Rectangle 6"/>
          <p:cNvSpPr/>
          <p:nvPr/>
        </p:nvSpPr>
        <p:spPr>
          <a:xfrm>
            <a:off x="548640" y="1920240"/>
            <a:ext cx="6949440" cy="3566160"/>
          </a:xfrm>
          <a:prstGeom prst="roundRect">
            <a:avLst>
              <a:gd name="adj" fmla="val 5000"/>
            </a:avLst>
          </a:prstGeom>
          <a:solidFill>
            <a:srgbClr val="F6F7FB"/>
          </a:solidFill>
          <a:ln w="12700">
            <a:solidFill>
              <a:srgbClr val="E3E6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68680" y="2194560"/>
            <a:ext cx="6400800" cy="3108960"/>
          </a:xfrm>
          <a:prstGeom prst="rect">
            <a:avLst/>
          </a:prstGeom>
          <a:noFill/>
        </p:spPr>
        <p:txBody>
          <a:bodyPr wrap="square" lIns="45720" rIns="45720" tIns="27432" bIns="27432" anchor="t">
            <a:spAutoFit/>
          </a:bodyPr>
          <a:lstStyle/>
          <a:p>
            <a:pPr algn="l">
              <a:lnSpc>
                <a:spcPct val="115000"/>
              </a:lnSpc>
            </a:pPr>
            <a:r>
              <a:rPr sz="2400" b="0">
                <a:solidFill>
                  <a:srgbClr val="1F2937"/>
                </a:solidFill>
                <a:latin typeface="Calibri"/>
              </a:rPr>
              <a:t>¿Qué competencias pide la industria? ¿Hay estudiantes interesados?</a:t>
            </a:r>
          </a:p>
        </p:txBody>
      </p:sp>
      <p:sp>
        <p:nvSpPr>
          <p:cNvPr id="9" name="Rounded Rectangle 8"/>
          <p:cNvSpPr/>
          <p:nvPr/>
        </p:nvSpPr>
        <p:spPr>
          <a:xfrm>
            <a:off x="7863840" y="1920240"/>
            <a:ext cx="3776472" cy="3566160"/>
          </a:xfrm>
          <a:prstGeom prst="roundRect">
            <a:avLst>
              <a:gd name="adj" fmla="val 5000"/>
            </a:avLst>
          </a:prstGeom>
          <a:solidFill>
            <a:srgbClr val="0B10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138160" y="2194560"/>
            <a:ext cx="3291840" cy="457200"/>
          </a:xfrm>
          <a:prstGeom prst="rect">
            <a:avLst/>
          </a:prstGeom>
          <a:noFill/>
        </p:spPr>
        <p:txBody>
          <a:bodyPr wrap="square" lIns="45720" rIns="45720" tIns="27432" bIns="27432" anchor="t">
            <a:spAutoFit/>
          </a:bodyPr>
          <a:lstStyle/>
          <a:p>
            <a:pPr algn="l">
              <a:lnSpc>
                <a:spcPct val="110000"/>
              </a:lnSpc>
            </a:pPr>
            <a:r>
              <a:rPr sz="1400" b="1">
                <a:solidFill>
                  <a:srgbClr val="FFC629"/>
                </a:solidFill>
                <a:latin typeface="Calibri"/>
              </a:rPr>
              <a:t>UN EJEMPLO CONCRETO</a:t>
            </a:r>
          </a:p>
        </p:txBody>
      </p:sp>
      <p:sp>
        <p:nvSpPr>
          <p:cNvPr id="11" name="TextBox 10"/>
          <p:cNvSpPr txBox="1"/>
          <p:nvPr/>
        </p:nvSpPr>
        <p:spPr>
          <a:xfrm>
            <a:off x="8138160" y="2743200"/>
            <a:ext cx="3291840" cy="2560320"/>
          </a:xfrm>
          <a:prstGeom prst="rect">
            <a:avLst/>
          </a:prstGeom>
          <a:noFill/>
        </p:spPr>
        <p:txBody>
          <a:bodyPr wrap="square" lIns="45720" rIns="45720" tIns="27432" bIns="27432" anchor="t">
            <a:spAutoFit/>
          </a:bodyPr>
          <a:lstStyle/>
          <a:p>
            <a:pPr algn="l">
              <a:lnSpc>
                <a:spcPct val="110000"/>
              </a:lnSpc>
            </a:pPr>
            <a:r>
              <a:rPr sz="2200" b="0">
                <a:solidFill>
                  <a:srgbClr val="C9CEDB"/>
                </a:solidFill>
                <a:latin typeface="Calibri"/>
              </a:rPr>
              <a:t>«Automatización» no distingue robótica de mantenimiento en Loja, Zamora y El Oro</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48640" y="6400800"/>
            <a:ext cx="7315200" cy="320040"/>
          </a:xfrm>
          <a:prstGeom prst="rect">
            <a:avLst/>
          </a:prstGeom>
          <a:noFill/>
        </p:spPr>
        <p:txBody>
          <a:bodyPr wrap="square" lIns="45720" rIns="45720" tIns="27432" bIns="27432" anchor="t">
            <a:spAutoFit/>
          </a:bodyPr>
          <a:lstStyle/>
          <a:p>
            <a:pPr algn="l">
              <a:lnSpc>
                <a:spcPct val="110000"/>
              </a:lnSpc>
            </a:pPr>
            <a:r>
              <a:rPr sz="1100" b="0">
                <a:solidFill>
                  <a:srgbClr val="5B6373"/>
                </a:solidFill>
                <a:latin typeface="Calibri"/>
              </a:rPr>
              <a:t>Vibe Coding CEDIA 2026 · Universidad UTE · UTPL</a:t>
            </a:r>
          </a:p>
        </p:txBody>
      </p:sp>
      <p:sp>
        <p:nvSpPr>
          <p:cNvPr id="3" name="TextBox 2"/>
          <p:cNvSpPr txBox="1"/>
          <p:nvPr/>
        </p:nvSpPr>
        <p:spPr>
          <a:xfrm>
            <a:off x="10607040" y="6400800"/>
            <a:ext cx="1051560" cy="320040"/>
          </a:xfrm>
          <a:prstGeom prst="rect">
            <a:avLst/>
          </a:prstGeom>
          <a:noFill/>
        </p:spPr>
        <p:txBody>
          <a:bodyPr wrap="square" lIns="45720" rIns="45720" tIns="27432" bIns="27432" anchor="t">
            <a:spAutoFit/>
          </a:bodyPr>
          <a:lstStyle/>
          <a:p>
            <a:pPr algn="r">
              <a:lnSpc>
                <a:spcPct val="110000"/>
              </a:lnSpc>
            </a:pPr>
            <a:r>
              <a:rPr sz="1100" b="0">
                <a:solidFill>
                  <a:srgbClr val="5B6373"/>
                </a:solidFill>
                <a:latin typeface="Calibri"/>
              </a:rPr>
              <a:t>3 / 10</a:t>
            </a:r>
          </a:p>
        </p:txBody>
      </p:sp>
      <p:sp>
        <p:nvSpPr>
          <p:cNvPr id="4" name="Rectangle 3"/>
          <p:cNvSpPr/>
          <p:nvPr/>
        </p:nvSpPr>
        <p:spPr>
          <a:xfrm>
            <a:off x="548640" y="502920"/>
            <a:ext cx="457200" cy="73152"/>
          </a:xfrm>
          <a:prstGeom prst="rect">
            <a:avLst/>
          </a:prstGeom>
          <a:solidFill>
            <a:srgbClr val="5B4B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097280" y="384048"/>
            <a:ext cx="7315200" cy="320040"/>
          </a:xfrm>
          <a:prstGeom prst="rect">
            <a:avLst/>
          </a:prstGeom>
          <a:noFill/>
        </p:spPr>
        <p:txBody>
          <a:bodyPr wrap="square" lIns="45720" rIns="45720" tIns="27432" bIns="27432" anchor="t">
            <a:spAutoFit/>
          </a:bodyPr>
          <a:lstStyle/>
          <a:p>
            <a:pPr algn="l">
              <a:lnSpc>
                <a:spcPct val="110000"/>
              </a:lnSpc>
            </a:pPr>
            <a:r>
              <a:rPr sz="1100" b="1">
                <a:solidFill>
                  <a:srgbClr val="5B4BDB"/>
                </a:solidFill>
                <a:latin typeface="Calibri"/>
              </a:rPr>
              <a:t>PROYECTO FINAL · VIBE CODING CEDIA 2026</a:t>
            </a:r>
          </a:p>
        </p:txBody>
      </p:sp>
      <p:sp>
        <p:nvSpPr>
          <p:cNvPr id="6" name="TextBox 5"/>
          <p:cNvSpPr txBox="1"/>
          <p:nvPr/>
        </p:nvSpPr>
        <p:spPr>
          <a:xfrm>
            <a:off x="548640" y="777240"/>
            <a:ext cx="11064240" cy="914400"/>
          </a:xfrm>
          <a:prstGeom prst="rect">
            <a:avLst/>
          </a:prstGeom>
          <a:noFill/>
        </p:spPr>
        <p:txBody>
          <a:bodyPr wrap="square" lIns="45720" rIns="45720" tIns="27432" bIns="27432" anchor="t">
            <a:spAutoFit/>
          </a:bodyPr>
          <a:lstStyle/>
          <a:p>
            <a:pPr algn="l">
              <a:lnSpc>
                <a:spcPct val="110000"/>
              </a:lnSpc>
            </a:pPr>
            <a:r>
              <a:rPr sz="3600" b="0">
                <a:solidFill>
                  <a:srgbClr val="0B1020"/>
                </a:solidFill>
                <a:latin typeface="Georgia"/>
              </a:rPr>
              <a:t>La herramienta</a:t>
            </a:r>
          </a:p>
        </p:txBody>
      </p:sp>
      <p:sp>
        <p:nvSpPr>
          <p:cNvPr id="7" name="Rounded Rectangle 6"/>
          <p:cNvSpPr/>
          <p:nvPr/>
        </p:nvSpPr>
        <p:spPr>
          <a:xfrm>
            <a:off x="548640" y="1920240"/>
            <a:ext cx="3566160" cy="3566160"/>
          </a:xfrm>
          <a:prstGeom prst="roundRect">
            <a:avLst>
              <a:gd name="adj" fmla="val 6000"/>
            </a:avLst>
          </a:prstGeom>
          <a:solidFill>
            <a:srgbClr val="F6F7FB"/>
          </a:solidFill>
          <a:ln w="12700">
            <a:solidFill>
              <a:srgbClr val="E3E6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ectangle 7"/>
          <p:cNvSpPr/>
          <p:nvPr/>
        </p:nvSpPr>
        <p:spPr>
          <a:xfrm>
            <a:off x="548640" y="2148840"/>
            <a:ext cx="73152" cy="3108960"/>
          </a:xfrm>
          <a:prstGeom prst="rect">
            <a:avLst/>
          </a:prstGeom>
          <a:solidFill>
            <a:srgbClr val="5B4B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22960" y="2148840"/>
            <a:ext cx="3108960" cy="457200"/>
          </a:xfrm>
          <a:prstGeom prst="rect">
            <a:avLst/>
          </a:prstGeom>
          <a:noFill/>
        </p:spPr>
        <p:txBody>
          <a:bodyPr wrap="square" lIns="45720" rIns="45720" tIns="27432" bIns="27432" anchor="t">
            <a:spAutoFit/>
          </a:bodyPr>
          <a:lstStyle/>
          <a:p>
            <a:pPr algn="l">
              <a:lnSpc>
                <a:spcPct val="110000"/>
              </a:lnSpc>
            </a:pPr>
            <a:r>
              <a:rPr sz="1500" b="1">
                <a:solidFill>
                  <a:srgbClr val="5B4BDB"/>
                </a:solidFill>
                <a:latin typeface="Calibri"/>
              </a:rPr>
              <a:t>QUIÉN LA USA</a:t>
            </a:r>
          </a:p>
        </p:txBody>
      </p:sp>
      <p:sp>
        <p:nvSpPr>
          <p:cNvPr id="10" name="TextBox 9"/>
          <p:cNvSpPr txBox="1"/>
          <p:nvPr/>
        </p:nvSpPr>
        <p:spPr>
          <a:xfrm>
            <a:off x="822960" y="2651760"/>
            <a:ext cx="3108960" cy="2651760"/>
          </a:xfrm>
          <a:prstGeom prst="rect">
            <a:avLst/>
          </a:prstGeom>
          <a:noFill/>
        </p:spPr>
        <p:txBody>
          <a:bodyPr wrap="square" lIns="45720" rIns="45720" tIns="27432" bIns="27432" anchor="t">
            <a:spAutoFit/>
          </a:bodyPr>
          <a:lstStyle/>
          <a:p>
            <a:pPr algn="l">
              <a:lnSpc>
                <a:spcPct val="110000"/>
              </a:lnSpc>
            </a:pPr>
            <a:r>
              <a:rPr sz="2200" b="0">
                <a:solidFill>
                  <a:srgbClr val="1F2937"/>
                </a:solidFill>
                <a:latin typeface="Calibri"/>
              </a:rPr>
              <a:t>Equipo de la carrera</a:t>
            </a:r>
          </a:p>
        </p:txBody>
      </p:sp>
      <p:sp>
        <p:nvSpPr>
          <p:cNvPr id="11" name="Rounded Rectangle 10"/>
          <p:cNvSpPr/>
          <p:nvPr/>
        </p:nvSpPr>
        <p:spPr>
          <a:xfrm>
            <a:off x="4311396" y="1920240"/>
            <a:ext cx="3566160" cy="3566160"/>
          </a:xfrm>
          <a:prstGeom prst="roundRect">
            <a:avLst>
              <a:gd name="adj" fmla="val 6000"/>
            </a:avLst>
          </a:prstGeom>
          <a:solidFill>
            <a:srgbClr val="F6F7FB"/>
          </a:solidFill>
          <a:ln w="12700">
            <a:solidFill>
              <a:srgbClr val="E3E6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ectangle 11"/>
          <p:cNvSpPr/>
          <p:nvPr/>
        </p:nvSpPr>
        <p:spPr>
          <a:xfrm>
            <a:off x="4311396" y="2148840"/>
            <a:ext cx="73152" cy="3108960"/>
          </a:xfrm>
          <a:prstGeom prst="rect">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4585716" y="2148840"/>
            <a:ext cx="3108960" cy="457200"/>
          </a:xfrm>
          <a:prstGeom prst="rect">
            <a:avLst/>
          </a:prstGeom>
          <a:noFill/>
        </p:spPr>
        <p:txBody>
          <a:bodyPr wrap="square" lIns="45720" rIns="45720" tIns="27432" bIns="27432" anchor="t">
            <a:spAutoFit/>
          </a:bodyPr>
          <a:lstStyle/>
          <a:p>
            <a:pPr algn="l">
              <a:lnSpc>
                <a:spcPct val="110000"/>
              </a:lnSpc>
            </a:pPr>
            <a:r>
              <a:rPr sz="1500" b="1">
                <a:solidFill>
                  <a:srgbClr val="0D9488"/>
                </a:solidFill>
                <a:latin typeface="Calibri"/>
              </a:rPr>
              <a:t>QUÉ RECIBE</a:t>
            </a:r>
          </a:p>
        </p:txBody>
      </p:sp>
      <p:sp>
        <p:nvSpPr>
          <p:cNvPr id="14" name="TextBox 13"/>
          <p:cNvSpPr txBox="1"/>
          <p:nvPr/>
        </p:nvSpPr>
        <p:spPr>
          <a:xfrm>
            <a:off x="4585716" y="2651760"/>
            <a:ext cx="3108960" cy="2651760"/>
          </a:xfrm>
          <a:prstGeom prst="rect">
            <a:avLst/>
          </a:prstGeom>
          <a:noFill/>
        </p:spPr>
        <p:txBody>
          <a:bodyPr wrap="square" lIns="45720" rIns="45720" tIns="27432" bIns="27432" anchor="t">
            <a:spAutoFit/>
          </a:bodyPr>
          <a:lstStyle/>
          <a:p>
            <a:pPr algn="l">
              <a:lnSpc>
                <a:spcPct val="110000"/>
              </a:lnSpc>
            </a:pPr>
            <a:r>
              <a:rPr sz="2200" b="0">
                <a:solidFill>
                  <a:srgbClr val="1F2937"/>
                </a:solidFill>
                <a:latin typeface="Calibri"/>
              </a:rPr>
              <a:t>Respuestas de 1 a 5</a:t>
            </a:r>
          </a:p>
        </p:txBody>
      </p:sp>
      <p:sp>
        <p:nvSpPr>
          <p:cNvPr id="15" name="Rounded Rectangle 14"/>
          <p:cNvSpPr/>
          <p:nvPr/>
        </p:nvSpPr>
        <p:spPr>
          <a:xfrm>
            <a:off x="8074152" y="1920240"/>
            <a:ext cx="3566160" cy="3566160"/>
          </a:xfrm>
          <a:prstGeom prst="roundRect">
            <a:avLst>
              <a:gd name="adj" fmla="val 6000"/>
            </a:avLst>
          </a:prstGeom>
          <a:solidFill>
            <a:srgbClr val="F6F7FB"/>
          </a:solidFill>
          <a:ln w="12700">
            <a:solidFill>
              <a:srgbClr val="E3E6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ectangle 15"/>
          <p:cNvSpPr/>
          <p:nvPr/>
        </p:nvSpPr>
        <p:spPr>
          <a:xfrm>
            <a:off x="8074152" y="2148840"/>
            <a:ext cx="73152" cy="3108960"/>
          </a:xfrm>
          <a:prstGeom prst="rect">
            <a:avLst/>
          </a:prstGeom>
          <a:solidFill>
            <a:srgbClr val="0B10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8348472" y="2148840"/>
            <a:ext cx="3108960" cy="457200"/>
          </a:xfrm>
          <a:prstGeom prst="rect">
            <a:avLst/>
          </a:prstGeom>
          <a:noFill/>
        </p:spPr>
        <p:txBody>
          <a:bodyPr wrap="square" lIns="45720" rIns="45720" tIns="27432" bIns="27432" anchor="t">
            <a:spAutoFit/>
          </a:bodyPr>
          <a:lstStyle/>
          <a:p>
            <a:pPr algn="l">
              <a:lnSpc>
                <a:spcPct val="110000"/>
              </a:lnSpc>
            </a:pPr>
            <a:r>
              <a:rPr sz="1500" b="1">
                <a:solidFill>
                  <a:srgbClr val="0B1020"/>
                </a:solidFill>
                <a:latin typeface="Calibri"/>
              </a:rPr>
              <a:t>QUÉ ENTREGA</a:t>
            </a:r>
          </a:p>
        </p:txBody>
      </p:sp>
      <p:sp>
        <p:nvSpPr>
          <p:cNvPr id="18" name="TextBox 17"/>
          <p:cNvSpPr txBox="1"/>
          <p:nvPr/>
        </p:nvSpPr>
        <p:spPr>
          <a:xfrm>
            <a:off x="8348472" y="2651760"/>
            <a:ext cx="3108960" cy="2651760"/>
          </a:xfrm>
          <a:prstGeom prst="rect">
            <a:avLst/>
          </a:prstGeom>
          <a:noFill/>
        </p:spPr>
        <p:txBody>
          <a:bodyPr wrap="square" lIns="45720" rIns="45720" tIns="27432" bIns="27432" anchor="t">
            <a:spAutoFit/>
          </a:bodyPr>
          <a:lstStyle/>
          <a:p>
            <a:pPr algn="l">
              <a:lnSpc>
                <a:spcPct val="110000"/>
              </a:lnSpc>
            </a:pPr>
            <a:r>
              <a:rPr sz="2200" b="0">
                <a:solidFill>
                  <a:srgbClr val="1F2937"/>
                </a:solidFill>
                <a:latin typeface="Calibri"/>
              </a:rPr>
              <a:t>Promedio y CSV</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48640" y="6400800"/>
            <a:ext cx="7315200" cy="320040"/>
          </a:xfrm>
          <a:prstGeom prst="rect">
            <a:avLst/>
          </a:prstGeom>
          <a:noFill/>
        </p:spPr>
        <p:txBody>
          <a:bodyPr wrap="square" lIns="45720" rIns="45720" tIns="27432" bIns="27432" anchor="t">
            <a:spAutoFit/>
          </a:bodyPr>
          <a:lstStyle/>
          <a:p>
            <a:pPr algn="l">
              <a:lnSpc>
                <a:spcPct val="110000"/>
              </a:lnSpc>
            </a:pPr>
            <a:r>
              <a:rPr sz="1100" b="0">
                <a:solidFill>
                  <a:srgbClr val="5B6373"/>
                </a:solidFill>
                <a:latin typeface="Calibri"/>
              </a:rPr>
              <a:t>Vibe Coding CEDIA 2026 · Universidad UTE · UTPL</a:t>
            </a:r>
          </a:p>
        </p:txBody>
      </p:sp>
      <p:sp>
        <p:nvSpPr>
          <p:cNvPr id="3" name="TextBox 2"/>
          <p:cNvSpPr txBox="1"/>
          <p:nvPr/>
        </p:nvSpPr>
        <p:spPr>
          <a:xfrm>
            <a:off x="10607040" y="6400800"/>
            <a:ext cx="1051560" cy="320040"/>
          </a:xfrm>
          <a:prstGeom prst="rect">
            <a:avLst/>
          </a:prstGeom>
          <a:noFill/>
        </p:spPr>
        <p:txBody>
          <a:bodyPr wrap="square" lIns="45720" rIns="45720" tIns="27432" bIns="27432" anchor="t">
            <a:spAutoFit/>
          </a:bodyPr>
          <a:lstStyle/>
          <a:p>
            <a:pPr algn="r">
              <a:lnSpc>
                <a:spcPct val="110000"/>
              </a:lnSpc>
            </a:pPr>
            <a:r>
              <a:rPr sz="1100" b="0">
                <a:solidFill>
                  <a:srgbClr val="5B6373"/>
                </a:solidFill>
                <a:latin typeface="Calibri"/>
              </a:rPr>
              <a:t>4 / 10</a:t>
            </a:r>
          </a:p>
        </p:txBody>
      </p:sp>
      <p:sp>
        <p:nvSpPr>
          <p:cNvPr id="4" name="Rectangle 3"/>
          <p:cNvSpPr/>
          <p:nvPr/>
        </p:nvSpPr>
        <p:spPr>
          <a:xfrm>
            <a:off x="548640" y="502920"/>
            <a:ext cx="457200" cy="73152"/>
          </a:xfrm>
          <a:prstGeom prst="rect">
            <a:avLst/>
          </a:prstGeom>
          <a:solidFill>
            <a:srgbClr val="5B4B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097280" y="384048"/>
            <a:ext cx="7315200" cy="320040"/>
          </a:xfrm>
          <a:prstGeom prst="rect">
            <a:avLst/>
          </a:prstGeom>
          <a:noFill/>
        </p:spPr>
        <p:txBody>
          <a:bodyPr wrap="square" lIns="45720" rIns="45720" tIns="27432" bIns="27432" anchor="t">
            <a:spAutoFit/>
          </a:bodyPr>
          <a:lstStyle/>
          <a:p>
            <a:pPr algn="l">
              <a:lnSpc>
                <a:spcPct val="110000"/>
              </a:lnSpc>
            </a:pPr>
            <a:r>
              <a:rPr sz="1100" b="1">
                <a:solidFill>
                  <a:srgbClr val="5B4BDB"/>
                </a:solidFill>
                <a:latin typeface="Calibri"/>
              </a:rPr>
              <a:t>PROYECTO FINAL · VIBE CODING CEDIA 2026</a:t>
            </a:r>
          </a:p>
        </p:txBody>
      </p:sp>
      <p:sp>
        <p:nvSpPr>
          <p:cNvPr id="6" name="TextBox 5"/>
          <p:cNvSpPr txBox="1"/>
          <p:nvPr/>
        </p:nvSpPr>
        <p:spPr>
          <a:xfrm>
            <a:off x="548640" y="777240"/>
            <a:ext cx="11064240" cy="914400"/>
          </a:xfrm>
          <a:prstGeom prst="rect">
            <a:avLst/>
          </a:prstGeom>
          <a:noFill/>
        </p:spPr>
        <p:txBody>
          <a:bodyPr wrap="square" lIns="45720" rIns="45720" tIns="27432" bIns="27432" anchor="t">
            <a:spAutoFit/>
          </a:bodyPr>
          <a:lstStyle/>
          <a:p>
            <a:pPr algn="l">
              <a:lnSpc>
                <a:spcPct val="110000"/>
              </a:lnSpc>
            </a:pPr>
            <a:r>
              <a:rPr sz="3600" b="0">
                <a:solidFill>
                  <a:srgbClr val="0B1020"/>
                </a:solidFill>
                <a:latin typeface="Georgia"/>
              </a:rPr>
              <a:t>Cómo funciona</a:t>
            </a:r>
          </a:p>
        </p:txBody>
      </p:sp>
      <p:sp>
        <p:nvSpPr>
          <p:cNvPr id="7" name="Rounded Rectangle 6"/>
          <p:cNvSpPr/>
          <p:nvPr/>
        </p:nvSpPr>
        <p:spPr>
          <a:xfrm>
            <a:off x="548640" y="1920240"/>
            <a:ext cx="2514600" cy="3017520"/>
          </a:xfrm>
          <a:prstGeom prst="roundRect">
            <a:avLst>
              <a:gd name="adj" fmla="val 6000"/>
            </a:avLst>
          </a:prstGeom>
          <a:solidFill>
            <a:srgbClr val="F6F7FB"/>
          </a:solidFill>
          <a:ln w="12700">
            <a:solidFill>
              <a:srgbClr val="E3E6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548640" y="1920240"/>
            <a:ext cx="2514600" cy="502920"/>
          </a:xfrm>
          <a:prstGeom prst="roundRect">
            <a:avLst>
              <a:gd name="adj" fmla="val 30000"/>
            </a:avLst>
          </a:prstGeom>
          <a:solidFill>
            <a:srgbClr val="0B10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685800" y="1947672"/>
            <a:ext cx="2240280" cy="457200"/>
          </a:xfrm>
          <a:prstGeom prst="rect">
            <a:avLst/>
          </a:prstGeom>
          <a:noFill/>
        </p:spPr>
        <p:txBody>
          <a:bodyPr wrap="square" lIns="45720" rIns="45720" tIns="27432" bIns="27432" anchor="ctr">
            <a:spAutoFit/>
          </a:bodyPr>
          <a:lstStyle/>
          <a:p>
            <a:pPr algn="l">
              <a:lnSpc>
                <a:spcPct val="110000"/>
              </a:lnSpc>
            </a:pPr>
            <a:r>
              <a:rPr sz="1500" b="1">
                <a:solidFill>
                  <a:srgbClr val="FFFFFF"/>
                </a:solidFill>
                <a:latin typeface="Calibri"/>
              </a:rPr>
              <a:t>1 · ENTRADA</a:t>
            </a:r>
          </a:p>
        </p:txBody>
      </p:sp>
      <p:sp>
        <p:nvSpPr>
          <p:cNvPr id="10" name="TextBox 9"/>
          <p:cNvSpPr txBox="1"/>
          <p:nvPr/>
        </p:nvSpPr>
        <p:spPr>
          <a:xfrm>
            <a:off x="731520" y="2606040"/>
            <a:ext cx="2148840" cy="2194560"/>
          </a:xfrm>
          <a:prstGeom prst="rect">
            <a:avLst/>
          </a:prstGeom>
          <a:noFill/>
        </p:spPr>
        <p:txBody>
          <a:bodyPr wrap="square" lIns="45720" rIns="45720" tIns="27432" bIns="27432" anchor="t">
            <a:spAutoFit/>
          </a:bodyPr>
          <a:lstStyle/>
          <a:p>
            <a:pPr algn="l">
              <a:lnSpc>
                <a:spcPct val="110000"/>
              </a:lnSpc>
            </a:pPr>
            <a:r>
              <a:rPr sz="1800" b="0">
                <a:solidFill>
                  <a:srgbClr val="1F2937"/>
                </a:solidFill>
                <a:latin typeface="Calibri"/>
              </a:rPr>
              <a:t>Equipo define competencias</a:t>
            </a:r>
          </a:p>
        </p:txBody>
      </p:sp>
      <p:sp>
        <p:nvSpPr>
          <p:cNvPr id="11" name="Chevron 10"/>
          <p:cNvSpPr/>
          <p:nvPr/>
        </p:nvSpPr>
        <p:spPr>
          <a:xfrm>
            <a:off x="3127248" y="3246120"/>
            <a:ext cx="219456" cy="365760"/>
          </a:xfrm>
          <a:prstGeom prst="chevron">
            <a:avLst/>
          </a:prstGeom>
          <a:solidFill>
            <a:srgbClr val="E3E6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3410712" y="1920240"/>
            <a:ext cx="2514600" cy="3017520"/>
          </a:xfrm>
          <a:prstGeom prst="roundRect">
            <a:avLst>
              <a:gd name="adj" fmla="val 6000"/>
            </a:avLst>
          </a:prstGeom>
          <a:solidFill>
            <a:srgbClr val="F6F7FB"/>
          </a:solidFill>
          <a:ln w="12700">
            <a:solidFill>
              <a:srgbClr val="E3E6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ounded Rectangle 12"/>
          <p:cNvSpPr/>
          <p:nvPr/>
        </p:nvSpPr>
        <p:spPr>
          <a:xfrm>
            <a:off x="3410712" y="1920240"/>
            <a:ext cx="2514600" cy="502920"/>
          </a:xfrm>
          <a:prstGeom prst="roundRect">
            <a:avLst>
              <a:gd name="adj" fmla="val 30000"/>
            </a:avLst>
          </a:prstGeom>
          <a:solidFill>
            <a:srgbClr val="5B4B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3547872" y="1947672"/>
            <a:ext cx="2240280" cy="457200"/>
          </a:xfrm>
          <a:prstGeom prst="rect">
            <a:avLst/>
          </a:prstGeom>
          <a:noFill/>
        </p:spPr>
        <p:txBody>
          <a:bodyPr wrap="square" lIns="45720" rIns="45720" tIns="27432" bIns="27432" anchor="ctr">
            <a:spAutoFit/>
          </a:bodyPr>
          <a:lstStyle/>
          <a:p>
            <a:pPr algn="l">
              <a:lnSpc>
                <a:spcPct val="110000"/>
              </a:lnSpc>
            </a:pPr>
            <a:r>
              <a:rPr sz="1500" b="1">
                <a:solidFill>
                  <a:srgbClr val="FFFFFF"/>
                </a:solidFill>
                <a:latin typeface="Calibri"/>
              </a:rPr>
              <a:t>2 · IA</a:t>
            </a:r>
          </a:p>
        </p:txBody>
      </p:sp>
      <p:sp>
        <p:nvSpPr>
          <p:cNvPr id="15" name="TextBox 14"/>
          <p:cNvSpPr txBox="1"/>
          <p:nvPr/>
        </p:nvSpPr>
        <p:spPr>
          <a:xfrm>
            <a:off x="3593592" y="2606040"/>
            <a:ext cx="2148840" cy="2194560"/>
          </a:xfrm>
          <a:prstGeom prst="rect">
            <a:avLst/>
          </a:prstGeom>
          <a:noFill/>
        </p:spPr>
        <p:txBody>
          <a:bodyPr wrap="square" lIns="45720" rIns="45720" tIns="27432" bIns="27432" anchor="t">
            <a:spAutoFit/>
          </a:bodyPr>
          <a:lstStyle/>
          <a:p>
            <a:pPr algn="l">
              <a:lnSpc>
                <a:spcPct val="110000"/>
              </a:lnSpc>
            </a:pPr>
            <a:r>
              <a:rPr sz="1800" b="0">
                <a:solidFill>
                  <a:srgbClr val="1F2937"/>
                </a:solidFill>
                <a:latin typeface="Calibri"/>
              </a:rPr>
              <a:t>Redacta y programa</a:t>
            </a:r>
          </a:p>
        </p:txBody>
      </p:sp>
      <p:sp>
        <p:nvSpPr>
          <p:cNvPr id="16" name="Chevron 15"/>
          <p:cNvSpPr/>
          <p:nvPr/>
        </p:nvSpPr>
        <p:spPr>
          <a:xfrm>
            <a:off x="5989320" y="3246120"/>
            <a:ext cx="219456" cy="365760"/>
          </a:xfrm>
          <a:prstGeom prst="chevron">
            <a:avLst/>
          </a:prstGeom>
          <a:solidFill>
            <a:srgbClr val="E3E6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ounded Rectangle 16"/>
          <p:cNvSpPr/>
          <p:nvPr/>
        </p:nvSpPr>
        <p:spPr>
          <a:xfrm>
            <a:off x="6272784" y="1920240"/>
            <a:ext cx="2514600" cy="3017520"/>
          </a:xfrm>
          <a:prstGeom prst="roundRect">
            <a:avLst>
              <a:gd name="adj" fmla="val 6000"/>
            </a:avLst>
          </a:prstGeom>
          <a:solidFill>
            <a:srgbClr val="F6F7FB"/>
          </a:solidFill>
          <a:ln w="12700">
            <a:solidFill>
              <a:srgbClr val="E3E6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ounded Rectangle 17"/>
          <p:cNvSpPr/>
          <p:nvPr/>
        </p:nvSpPr>
        <p:spPr>
          <a:xfrm>
            <a:off x="6272784" y="1920240"/>
            <a:ext cx="2514600" cy="502920"/>
          </a:xfrm>
          <a:prstGeom prst="roundRect">
            <a:avLst>
              <a:gd name="adj" fmla="val 30000"/>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6409944" y="1947672"/>
            <a:ext cx="2240280" cy="457200"/>
          </a:xfrm>
          <a:prstGeom prst="rect">
            <a:avLst/>
          </a:prstGeom>
          <a:noFill/>
        </p:spPr>
        <p:txBody>
          <a:bodyPr wrap="square" lIns="45720" rIns="45720" tIns="27432" bIns="27432" anchor="ctr">
            <a:spAutoFit/>
          </a:bodyPr>
          <a:lstStyle/>
          <a:p>
            <a:pPr algn="l">
              <a:lnSpc>
                <a:spcPct val="110000"/>
              </a:lnSpc>
            </a:pPr>
            <a:r>
              <a:rPr sz="1500" b="1">
                <a:solidFill>
                  <a:srgbClr val="FFFFFF"/>
                </a:solidFill>
                <a:latin typeface="Calibri"/>
              </a:rPr>
              <a:t>3 · REVISIÓN</a:t>
            </a:r>
          </a:p>
        </p:txBody>
      </p:sp>
      <p:sp>
        <p:nvSpPr>
          <p:cNvPr id="20" name="TextBox 19"/>
          <p:cNvSpPr txBox="1"/>
          <p:nvPr/>
        </p:nvSpPr>
        <p:spPr>
          <a:xfrm>
            <a:off x="6455664" y="2606040"/>
            <a:ext cx="2148840" cy="2194560"/>
          </a:xfrm>
          <a:prstGeom prst="rect">
            <a:avLst/>
          </a:prstGeom>
          <a:noFill/>
        </p:spPr>
        <p:txBody>
          <a:bodyPr wrap="square" lIns="45720" rIns="45720" tIns="27432" bIns="27432" anchor="t">
            <a:spAutoFit/>
          </a:bodyPr>
          <a:lstStyle/>
          <a:p>
            <a:pPr algn="l">
              <a:lnSpc>
                <a:spcPct val="110000"/>
              </a:lnSpc>
            </a:pPr>
            <a:r>
              <a:rPr sz="1800" b="0">
                <a:solidFill>
                  <a:srgbClr val="1F2937"/>
                </a:solidFill>
                <a:latin typeface="Calibri"/>
              </a:rPr>
              <a:t>Equipo aprueba</a:t>
            </a:r>
          </a:p>
        </p:txBody>
      </p:sp>
      <p:sp>
        <p:nvSpPr>
          <p:cNvPr id="21" name="Chevron 20"/>
          <p:cNvSpPr/>
          <p:nvPr/>
        </p:nvSpPr>
        <p:spPr>
          <a:xfrm>
            <a:off x="8851392" y="3246120"/>
            <a:ext cx="219456" cy="365760"/>
          </a:xfrm>
          <a:prstGeom prst="chevron">
            <a:avLst/>
          </a:prstGeom>
          <a:solidFill>
            <a:srgbClr val="E3E6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ounded Rectangle 21"/>
          <p:cNvSpPr/>
          <p:nvPr/>
        </p:nvSpPr>
        <p:spPr>
          <a:xfrm>
            <a:off x="9134856" y="1920240"/>
            <a:ext cx="2514600" cy="3017520"/>
          </a:xfrm>
          <a:prstGeom prst="roundRect">
            <a:avLst>
              <a:gd name="adj" fmla="val 6000"/>
            </a:avLst>
          </a:prstGeom>
          <a:solidFill>
            <a:srgbClr val="F6F7FB"/>
          </a:solidFill>
          <a:ln w="12700">
            <a:solidFill>
              <a:srgbClr val="E3E6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Rounded Rectangle 22"/>
          <p:cNvSpPr/>
          <p:nvPr/>
        </p:nvSpPr>
        <p:spPr>
          <a:xfrm>
            <a:off x="9134856" y="1920240"/>
            <a:ext cx="2514600" cy="502920"/>
          </a:xfrm>
          <a:prstGeom prst="roundRect">
            <a:avLst>
              <a:gd name="adj" fmla="val 30000"/>
            </a:avLst>
          </a:prstGeom>
          <a:solidFill>
            <a:srgbClr val="0B10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9272016" y="1947672"/>
            <a:ext cx="2240280" cy="457200"/>
          </a:xfrm>
          <a:prstGeom prst="rect">
            <a:avLst/>
          </a:prstGeom>
          <a:noFill/>
        </p:spPr>
        <p:txBody>
          <a:bodyPr wrap="square" lIns="45720" rIns="45720" tIns="27432" bIns="27432" anchor="ctr">
            <a:spAutoFit/>
          </a:bodyPr>
          <a:lstStyle/>
          <a:p>
            <a:pPr algn="l">
              <a:lnSpc>
                <a:spcPct val="110000"/>
              </a:lnSpc>
            </a:pPr>
            <a:r>
              <a:rPr sz="1500" b="1">
                <a:solidFill>
                  <a:srgbClr val="FFFFFF"/>
                </a:solidFill>
                <a:latin typeface="Calibri"/>
              </a:rPr>
              <a:t>4 · RESULTADO</a:t>
            </a:r>
          </a:p>
        </p:txBody>
      </p:sp>
      <p:sp>
        <p:nvSpPr>
          <p:cNvPr id="25" name="TextBox 24"/>
          <p:cNvSpPr txBox="1"/>
          <p:nvPr/>
        </p:nvSpPr>
        <p:spPr>
          <a:xfrm>
            <a:off x="9317736" y="2606040"/>
            <a:ext cx="2148840" cy="2194560"/>
          </a:xfrm>
          <a:prstGeom prst="rect">
            <a:avLst/>
          </a:prstGeom>
          <a:noFill/>
        </p:spPr>
        <p:txBody>
          <a:bodyPr wrap="square" lIns="45720" rIns="45720" tIns="27432" bIns="27432" anchor="t">
            <a:spAutoFit/>
          </a:bodyPr>
          <a:lstStyle/>
          <a:p>
            <a:pPr algn="l">
              <a:lnSpc>
                <a:spcPct val="110000"/>
              </a:lnSpc>
            </a:pPr>
            <a:r>
              <a:rPr sz="1800" b="0">
                <a:solidFill>
                  <a:srgbClr val="1F2937"/>
                </a:solidFill>
                <a:latin typeface="Calibri"/>
              </a:rPr>
              <a:t>Formulario y CSV</a:t>
            </a:r>
          </a:p>
        </p:txBody>
      </p:sp>
      <p:sp>
        <p:nvSpPr>
          <p:cNvPr id="26" name="TextBox 25"/>
          <p:cNvSpPr txBox="1"/>
          <p:nvPr/>
        </p:nvSpPr>
        <p:spPr>
          <a:xfrm>
            <a:off x="548640" y="5166360"/>
            <a:ext cx="11064240" cy="822960"/>
          </a:xfrm>
          <a:prstGeom prst="rect">
            <a:avLst/>
          </a:prstGeom>
          <a:noFill/>
        </p:spPr>
        <p:txBody>
          <a:bodyPr wrap="square" lIns="45720" rIns="45720" tIns="27432" bIns="27432" anchor="t">
            <a:spAutoFit/>
          </a:bodyPr>
          <a:lstStyle/>
          <a:p>
            <a:pPr algn="l">
              <a:lnSpc>
                <a:spcPct val="110000"/>
              </a:lnSpc>
            </a:pPr>
            <a:r>
              <a:rPr sz="1800" b="1">
                <a:solidFill>
                  <a:srgbClr val="0B1020"/>
                </a:solidFill>
                <a:latin typeface="Calibri"/>
              </a:rPr>
              <a:t>Siempre decide una persona</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48640" y="6400800"/>
            <a:ext cx="7315200" cy="320040"/>
          </a:xfrm>
          <a:prstGeom prst="rect">
            <a:avLst/>
          </a:prstGeom>
          <a:noFill/>
        </p:spPr>
        <p:txBody>
          <a:bodyPr wrap="square" lIns="45720" rIns="45720" tIns="27432" bIns="27432" anchor="t">
            <a:spAutoFit/>
          </a:bodyPr>
          <a:lstStyle/>
          <a:p>
            <a:pPr algn="l">
              <a:lnSpc>
                <a:spcPct val="110000"/>
              </a:lnSpc>
            </a:pPr>
            <a:r>
              <a:rPr sz="1100" b="0">
                <a:solidFill>
                  <a:srgbClr val="5B6373"/>
                </a:solidFill>
                <a:latin typeface="Calibri"/>
              </a:rPr>
              <a:t>Vibe Coding CEDIA 2026 · Universidad UTE · UTPL</a:t>
            </a:r>
          </a:p>
        </p:txBody>
      </p:sp>
      <p:sp>
        <p:nvSpPr>
          <p:cNvPr id="3" name="TextBox 2"/>
          <p:cNvSpPr txBox="1"/>
          <p:nvPr/>
        </p:nvSpPr>
        <p:spPr>
          <a:xfrm>
            <a:off x="10607040" y="6400800"/>
            <a:ext cx="1051560" cy="320040"/>
          </a:xfrm>
          <a:prstGeom prst="rect">
            <a:avLst/>
          </a:prstGeom>
          <a:noFill/>
        </p:spPr>
        <p:txBody>
          <a:bodyPr wrap="square" lIns="45720" rIns="45720" tIns="27432" bIns="27432" anchor="t">
            <a:spAutoFit/>
          </a:bodyPr>
          <a:lstStyle/>
          <a:p>
            <a:pPr algn="r">
              <a:lnSpc>
                <a:spcPct val="110000"/>
              </a:lnSpc>
            </a:pPr>
            <a:r>
              <a:rPr sz="1100" b="0">
                <a:solidFill>
                  <a:srgbClr val="5B6373"/>
                </a:solidFill>
                <a:latin typeface="Calibri"/>
              </a:rPr>
              <a:t>5 / 10</a:t>
            </a:r>
          </a:p>
        </p:txBody>
      </p:sp>
      <p:sp>
        <p:nvSpPr>
          <p:cNvPr id="4" name="Rectangle 3"/>
          <p:cNvSpPr/>
          <p:nvPr/>
        </p:nvSpPr>
        <p:spPr>
          <a:xfrm>
            <a:off x="548640" y="502920"/>
            <a:ext cx="457200" cy="73152"/>
          </a:xfrm>
          <a:prstGeom prst="rect">
            <a:avLst/>
          </a:prstGeom>
          <a:solidFill>
            <a:srgbClr val="5B4B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097280" y="384048"/>
            <a:ext cx="7315200" cy="320040"/>
          </a:xfrm>
          <a:prstGeom prst="rect">
            <a:avLst/>
          </a:prstGeom>
          <a:noFill/>
        </p:spPr>
        <p:txBody>
          <a:bodyPr wrap="square" lIns="45720" rIns="45720" tIns="27432" bIns="27432" anchor="t">
            <a:spAutoFit/>
          </a:bodyPr>
          <a:lstStyle/>
          <a:p>
            <a:pPr algn="l">
              <a:lnSpc>
                <a:spcPct val="110000"/>
              </a:lnSpc>
            </a:pPr>
            <a:r>
              <a:rPr sz="1100" b="1">
                <a:solidFill>
                  <a:srgbClr val="5B4BDB"/>
                </a:solidFill>
                <a:latin typeface="Calibri"/>
              </a:rPr>
              <a:t>PROYECTO FINAL · VIBE CODING CEDIA 2026</a:t>
            </a:r>
          </a:p>
        </p:txBody>
      </p:sp>
      <p:sp>
        <p:nvSpPr>
          <p:cNvPr id="6" name="TextBox 5"/>
          <p:cNvSpPr txBox="1"/>
          <p:nvPr/>
        </p:nvSpPr>
        <p:spPr>
          <a:xfrm>
            <a:off x="548640" y="777240"/>
            <a:ext cx="11064240" cy="914400"/>
          </a:xfrm>
          <a:prstGeom prst="rect">
            <a:avLst/>
          </a:prstGeom>
          <a:noFill/>
        </p:spPr>
        <p:txBody>
          <a:bodyPr wrap="square" lIns="45720" rIns="45720" tIns="27432" bIns="27432" anchor="t">
            <a:spAutoFit/>
          </a:bodyPr>
          <a:lstStyle/>
          <a:p>
            <a:pPr algn="l">
              <a:lnSpc>
                <a:spcPct val="110000"/>
              </a:lnSpc>
            </a:pPr>
            <a:r>
              <a:rPr sz="3600" b="0">
                <a:solidFill>
                  <a:srgbClr val="0B1020"/>
                </a:solidFill>
                <a:latin typeface="Georgia"/>
              </a:rPr>
              <a:t>Evidencia de que funciona</a:t>
            </a:r>
          </a:p>
        </p:txBody>
      </p:sp>
      <p:sp>
        <p:nvSpPr>
          <p:cNvPr id="7" name="Rounded Rectangle 6"/>
          <p:cNvSpPr/>
          <p:nvPr/>
        </p:nvSpPr>
        <p:spPr>
          <a:xfrm>
            <a:off x="548640" y="1920240"/>
            <a:ext cx="3566160" cy="2560320"/>
          </a:xfrm>
          <a:prstGeom prst="roundRect">
            <a:avLst>
              <a:gd name="adj" fmla="val 6000"/>
            </a:avLst>
          </a:prstGeom>
          <a:solidFill>
            <a:srgbClr val="F6F7FB"/>
          </a:solidFill>
          <a:ln w="12700">
            <a:solidFill>
              <a:srgbClr val="E3E6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60" y="2148840"/>
            <a:ext cx="3017520" cy="1097280"/>
          </a:xfrm>
          <a:prstGeom prst="rect">
            <a:avLst/>
          </a:prstGeom>
          <a:noFill/>
        </p:spPr>
        <p:txBody>
          <a:bodyPr wrap="square" lIns="45720" rIns="45720" tIns="27432" bIns="27432" anchor="t">
            <a:spAutoFit/>
          </a:bodyPr>
          <a:lstStyle/>
          <a:p>
            <a:pPr algn="l">
              <a:lnSpc>
                <a:spcPct val="110000"/>
              </a:lnSpc>
            </a:pPr>
            <a:r>
              <a:rPr sz="5400" b="1">
                <a:solidFill>
                  <a:srgbClr val="0D9488"/>
                </a:solidFill>
                <a:latin typeface="Georgia"/>
              </a:rPr>
              <a:t>16/16</a:t>
            </a:r>
          </a:p>
        </p:txBody>
      </p:sp>
      <p:sp>
        <p:nvSpPr>
          <p:cNvPr id="9" name="TextBox 8"/>
          <p:cNvSpPr txBox="1"/>
          <p:nvPr/>
        </p:nvSpPr>
        <p:spPr>
          <a:xfrm>
            <a:off x="822960" y="3291840"/>
            <a:ext cx="3017520" cy="1097280"/>
          </a:xfrm>
          <a:prstGeom prst="rect">
            <a:avLst/>
          </a:prstGeom>
          <a:noFill/>
        </p:spPr>
        <p:txBody>
          <a:bodyPr wrap="square" lIns="45720" rIns="45720" tIns="27432" bIns="27432" anchor="t">
            <a:spAutoFit/>
          </a:bodyPr>
          <a:lstStyle/>
          <a:p>
            <a:pPr algn="l">
              <a:lnSpc>
                <a:spcPct val="110000"/>
              </a:lnSpc>
            </a:pPr>
            <a:r>
              <a:rPr sz="1600" b="0">
                <a:solidFill>
                  <a:srgbClr val="1F2937"/>
                </a:solidFill>
                <a:latin typeface="Calibri"/>
              </a:rPr>
              <a:t>casos correctos</a:t>
            </a:r>
          </a:p>
        </p:txBody>
      </p:sp>
      <p:sp>
        <p:nvSpPr>
          <p:cNvPr id="10" name="Rounded Rectangle 9"/>
          <p:cNvSpPr/>
          <p:nvPr/>
        </p:nvSpPr>
        <p:spPr>
          <a:xfrm>
            <a:off x="4311396" y="1920240"/>
            <a:ext cx="3566160" cy="2560320"/>
          </a:xfrm>
          <a:prstGeom prst="roundRect">
            <a:avLst>
              <a:gd name="adj" fmla="val 6000"/>
            </a:avLst>
          </a:prstGeom>
          <a:solidFill>
            <a:srgbClr val="F6F7FB"/>
          </a:solidFill>
          <a:ln w="12700">
            <a:solidFill>
              <a:srgbClr val="E3E6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4585716" y="2148840"/>
            <a:ext cx="3017520" cy="1097280"/>
          </a:xfrm>
          <a:prstGeom prst="rect">
            <a:avLst/>
          </a:prstGeom>
          <a:noFill/>
        </p:spPr>
        <p:txBody>
          <a:bodyPr wrap="square" lIns="45720" rIns="45720" tIns="27432" bIns="27432" anchor="t">
            <a:spAutoFit/>
          </a:bodyPr>
          <a:lstStyle/>
          <a:p>
            <a:pPr algn="l">
              <a:lnSpc>
                <a:spcPct val="110000"/>
              </a:lnSpc>
            </a:pPr>
            <a:r>
              <a:rPr sz="5400" b="1">
                <a:solidFill>
                  <a:srgbClr val="0D9488"/>
                </a:solidFill>
                <a:latin typeface="Georgia"/>
              </a:rPr>
              <a:t>0</a:t>
            </a:r>
          </a:p>
        </p:txBody>
      </p:sp>
      <p:sp>
        <p:nvSpPr>
          <p:cNvPr id="12" name="TextBox 11"/>
          <p:cNvSpPr txBox="1"/>
          <p:nvPr/>
        </p:nvSpPr>
        <p:spPr>
          <a:xfrm>
            <a:off x="4585716" y="3291840"/>
            <a:ext cx="3017520" cy="1097280"/>
          </a:xfrm>
          <a:prstGeom prst="rect">
            <a:avLst/>
          </a:prstGeom>
          <a:noFill/>
        </p:spPr>
        <p:txBody>
          <a:bodyPr wrap="square" lIns="45720" rIns="45720" tIns="27432" bIns="27432" anchor="t">
            <a:spAutoFit/>
          </a:bodyPr>
          <a:lstStyle/>
          <a:p>
            <a:pPr algn="l">
              <a:lnSpc>
                <a:spcPct val="110000"/>
              </a:lnSpc>
            </a:pPr>
            <a:r>
              <a:rPr sz="1600" b="0">
                <a:solidFill>
                  <a:srgbClr val="1F2937"/>
                </a:solidFill>
                <a:latin typeface="Calibri"/>
              </a:rPr>
              <a:t>diferencias en 420 registros</a:t>
            </a:r>
          </a:p>
        </p:txBody>
      </p:sp>
      <p:sp>
        <p:nvSpPr>
          <p:cNvPr id="13" name="Rounded Rectangle 12"/>
          <p:cNvSpPr/>
          <p:nvPr/>
        </p:nvSpPr>
        <p:spPr>
          <a:xfrm>
            <a:off x="8074152" y="1920240"/>
            <a:ext cx="3566160" cy="2560320"/>
          </a:xfrm>
          <a:prstGeom prst="roundRect">
            <a:avLst>
              <a:gd name="adj" fmla="val 6000"/>
            </a:avLst>
          </a:prstGeom>
          <a:solidFill>
            <a:srgbClr val="F6F7FB"/>
          </a:solidFill>
          <a:ln w="12700">
            <a:solidFill>
              <a:srgbClr val="E3E6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8348472" y="2148840"/>
            <a:ext cx="3017520" cy="1097280"/>
          </a:xfrm>
          <a:prstGeom prst="rect">
            <a:avLst/>
          </a:prstGeom>
          <a:noFill/>
        </p:spPr>
        <p:txBody>
          <a:bodyPr wrap="square" lIns="45720" rIns="45720" tIns="27432" bIns="27432" anchor="t">
            <a:spAutoFit/>
          </a:bodyPr>
          <a:lstStyle/>
          <a:p>
            <a:pPr algn="l">
              <a:lnSpc>
                <a:spcPct val="110000"/>
              </a:lnSpc>
            </a:pPr>
            <a:r>
              <a:rPr sz="5400" b="1">
                <a:solidFill>
                  <a:srgbClr val="0D9488"/>
                </a:solidFill>
                <a:latin typeface="Georgia"/>
              </a:rPr>
              <a:t>35/35</a:t>
            </a:r>
          </a:p>
        </p:txBody>
      </p:sp>
      <p:sp>
        <p:nvSpPr>
          <p:cNvPr id="15" name="TextBox 14"/>
          <p:cNvSpPr txBox="1"/>
          <p:nvPr/>
        </p:nvSpPr>
        <p:spPr>
          <a:xfrm>
            <a:off x="8348472" y="3291840"/>
            <a:ext cx="3017520" cy="1097280"/>
          </a:xfrm>
          <a:prstGeom prst="rect">
            <a:avLst/>
          </a:prstGeom>
          <a:noFill/>
        </p:spPr>
        <p:txBody>
          <a:bodyPr wrap="square" lIns="45720" rIns="45720" tIns="27432" bIns="27432" anchor="t">
            <a:spAutoFit/>
          </a:bodyPr>
          <a:lstStyle/>
          <a:p>
            <a:pPr algn="l">
              <a:lnSpc>
                <a:spcPct val="110000"/>
              </a:lnSpc>
            </a:pPr>
            <a:r>
              <a:rPr sz="1600" b="0">
                <a:solidFill>
                  <a:srgbClr val="1F2937"/>
                </a:solidFill>
                <a:latin typeface="Calibri"/>
              </a:rPr>
              <a:t>incompletos excluidos</a:t>
            </a:r>
          </a:p>
        </p:txBody>
      </p:sp>
      <p:sp>
        <p:nvSpPr>
          <p:cNvPr id="16" name="TextBox 15"/>
          <p:cNvSpPr txBox="1"/>
          <p:nvPr/>
        </p:nvSpPr>
        <p:spPr>
          <a:xfrm>
            <a:off x="548640" y="4754880"/>
            <a:ext cx="11064240" cy="1097280"/>
          </a:xfrm>
          <a:prstGeom prst="rect">
            <a:avLst/>
          </a:prstGeom>
          <a:noFill/>
        </p:spPr>
        <p:txBody>
          <a:bodyPr wrap="square" lIns="45720" rIns="45720" tIns="27432" bIns="27432" anchor="t">
            <a:spAutoFit/>
          </a:bodyPr>
          <a:lstStyle/>
          <a:p>
            <a:pPr algn="l">
              <a:lnSpc>
                <a:spcPct val="110000"/>
              </a:lnSpc>
            </a:pPr>
            <a:r>
              <a:rPr sz="1600" b="0">
                <a:solidFill>
                  <a:srgbClr val="1F2937"/>
                </a:solidFill>
                <a:latin typeface="Calibri"/>
              </a:rPr>
              <a:t>Datos simulados: prueban el cálculo, no la demanda.</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48640" y="6400800"/>
            <a:ext cx="7315200" cy="320040"/>
          </a:xfrm>
          <a:prstGeom prst="rect">
            <a:avLst/>
          </a:prstGeom>
          <a:noFill/>
        </p:spPr>
        <p:txBody>
          <a:bodyPr wrap="square" lIns="45720" rIns="45720" tIns="27432" bIns="27432" anchor="t">
            <a:spAutoFit/>
          </a:bodyPr>
          <a:lstStyle/>
          <a:p>
            <a:pPr algn="l">
              <a:lnSpc>
                <a:spcPct val="110000"/>
              </a:lnSpc>
            </a:pPr>
            <a:r>
              <a:rPr sz="1100" b="0">
                <a:solidFill>
                  <a:srgbClr val="5B6373"/>
                </a:solidFill>
                <a:latin typeface="Calibri"/>
              </a:rPr>
              <a:t>Vibe Coding CEDIA 2026 · Universidad UTE · UTPL</a:t>
            </a:r>
          </a:p>
        </p:txBody>
      </p:sp>
      <p:sp>
        <p:nvSpPr>
          <p:cNvPr id="3" name="TextBox 2"/>
          <p:cNvSpPr txBox="1"/>
          <p:nvPr/>
        </p:nvSpPr>
        <p:spPr>
          <a:xfrm>
            <a:off x="10607040" y="6400800"/>
            <a:ext cx="1051560" cy="320040"/>
          </a:xfrm>
          <a:prstGeom prst="rect">
            <a:avLst/>
          </a:prstGeom>
          <a:noFill/>
        </p:spPr>
        <p:txBody>
          <a:bodyPr wrap="square" lIns="45720" rIns="45720" tIns="27432" bIns="27432" anchor="t">
            <a:spAutoFit/>
          </a:bodyPr>
          <a:lstStyle/>
          <a:p>
            <a:pPr algn="r">
              <a:lnSpc>
                <a:spcPct val="110000"/>
              </a:lnSpc>
            </a:pPr>
            <a:r>
              <a:rPr sz="1100" b="0">
                <a:solidFill>
                  <a:srgbClr val="5B6373"/>
                </a:solidFill>
                <a:latin typeface="Calibri"/>
              </a:rPr>
              <a:t>6 / 10</a:t>
            </a:r>
          </a:p>
        </p:txBody>
      </p:sp>
      <p:sp>
        <p:nvSpPr>
          <p:cNvPr id="4" name="Rectangle 3"/>
          <p:cNvSpPr/>
          <p:nvPr/>
        </p:nvSpPr>
        <p:spPr>
          <a:xfrm>
            <a:off x="548640" y="502920"/>
            <a:ext cx="457200" cy="73152"/>
          </a:xfrm>
          <a:prstGeom prst="rect">
            <a:avLst/>
          </a:prstGeom>
          <a:solidFill>
            <a:srgbClr val="5B4B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097280" y="384048"/>
            <a:ext cx="7315200" cy="320040"/>
          </a:xfrm>
          <a:prstGeom prst="rect">
            <a:avLst/>
          </a:prstGeom>
          <a:noFill/>
        </p:spPr>
        <p:txBody>
          <a:bodyPr wrap="square" lIns="45720" rIns="45720" tIns="27432" bIns="27432" anchor="t">
            <a:spAutoFit/>
          </a:bodyPr>
          <a:lstStyle/>
          <a:p>
            <a:pPr algn="l">
              <a:lnSpc>
                <a:spcPct val="110000"/>
              </a:lnSpc>
            </a:pPr>
            <a:r>
              <a:rPr sz="1100" b="1">
                <a:solidFill>
                  <a:srgbClr val="5B4BDB"/>
                </a:solidFill>
                <a:latin typeface="Calibri"/>
              </a:rPr>
              <a:t>PROYECTO FINAL · VIBE CODING CEDIA 2026</a:t>
            </a:r>
          </a:p>
        </p:txBody>
      </p:sp>
      <p:sp>
        <p:nvSpPr>
          <p:cNvPr id="6" name="TextBox 5"/>
          <p:cNvSpPr txBox="1"/>
          <p:nvPr/>
        </p:nvSpPr>
        <p:spPr>
          <a:xfrm>
            <a:off x="548640" y="777240"/>
            <a:ext cx="11064240" cy="914400"/>
          </a:xfrm>
          <a:prstGeom prst="rect">
            <a:avLst/>
          </a:prstGeom>
          <a:noFill/>
        </p:spPr>
        <p:txBody>
          <a:bodyPr wrap="square" lIns="45720" rIns="45720" tIns="27432" bIns="27432" anchor="t">
            <a:spAutoFit/>
          </a:bodyPr>
          <a:lstStyle/>
          <a:p>
            <a:pPr algn="l">
              <a:lnSpc>
                <a:spcPct val="110000"/>
              </a:lnSpc>
            </a:pPr>
            <a:r>
              <a:rPr sz="3600" b="0">
                <a:solidFill>
                  <a:srgbClr val="0B1020"/>
                </a:solidFill>
                <a:latin typeface="Georgia"/>
              </a:rPr>
              <a:t>Límites y uso responsable</a:t>
            </a:r>
          </a:p>
        </p:txBody>
      </p:sp>
      <p:sp>
        <p:nvSpPr>
          <p:cNvPr id="7" name="Rounded Rectangle 6"/>
          <p:cNvSpPr/>
          <p:nvPr/>
        </p:nvSpPr>
        <p:spPr>
          <a:xfrm>
            <a:off x="548640" y="1920240"/>
            <a:ext cx="3566160" cy="3566160"/>
          </a:xfrm>
          <a:prstGeom prst="roundRect">
            <a:avLst>
              <a:gd name="adj" fmla="val 6000"/>
            </a:avLst>
          </a:prstGeom>
          <a:solidFill>
            <a:srgbClr val="F6F7FB"/>
          </a:solidFill>
          <a:ln w="12700">
            <a:solidFill>
              <a:srgbClr val="E3E6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ectangle 7"/>
          <p:cNvSpPr/>
          <p:nvPr/>
        </p:nvSpPr>
        <p:spPr>
          <a:xfrm>
            <a:off x="548640" y="2148840"/>
            <a:ext cx="73152" cy="3108960"/>
          </a:xfrm>
          <a:prstGeom prst="rect">
            <a:avLst/>
          </a:prstGeom>
          <a:solidFill>
            <a:srgbClr val="B4231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22960" y="2148840"/>
            <a:ext cx="3108960" cy="457200"/>
          </a:xfrm>
          <a:prstGeom prst="rect">
            <a:avLst/>
          </a:prstGeom>
          <a:noFill/>
        </p:spPr>
        <p:txBody>
          <a:bodyPr wrap="square" lIns="45720" rIns="45720" tIns="27432" bIns="27432" anchor="t">
            <a:spAutoFit/>
          </a:bodyPr>
          <a:lstStyle/>
          <a:p>
            <a:pPr algn="l">
              <a:lnSpc>
                <a:spcPct val="110000"/>
              </a:lnSpc>
            </a:pPr>
            <a:r>
              <a:rPr sz="1500" b="1">
                <a:solidFill>
                  <a:srgbClr val="B42318"/>
                </a:solidFill>
                <a:latin typeface="Calibri"/>
              </a:rPr>
              <a:t>LO QUE NO HACE</a:t>
            </a:r>
          </a:p>
        </p:txBody>
      </p:sp>
      <p:sp>
        <p:nvSpPr>
          <p:cNvPr id="10" name="TextBox 9"/>
          <p:cNvSpPr txBox="1"/>
          <p:nvPr/>
        </p:nvSpPr>
        <p:spPr>
          <a:xfrm>
            <a:off x="822960" y="2651760"/>
            <a:ext cx="3108960" cy="2651760"/>
          </a:xfrm>
          <a:prstGeom prst="rect">
            <a:avLst/>
          </a:prstGeom>
          <a:noFill/>
        </p:spPr>
        <p:txBody>
          <a:bodyPr wrap="square" lIns="45720" rIns="45720" tIns="27432" bIns="27432" anchor="t">
            <a:spAutoFit/>
          </a:bodyPr>
          <a:lstStyle/>
          <a:p>
            <a:pPr algn="l">
              <a:lnSpc>
                <a:spcPct val="110000"/>
              </a:lnSpc>
            </a:pPr>
            <a:r>
              <a:rPr sz="2200" b="0">
                <a:solidFill>
                  <a:srgbClr val="1F2937"/>
                </a:solidFill>
                <a:latin typeface="Calibri"/>
              </a:rPr>
              <a:t>No aplica ni analiza</a:t>
            </a:r>
          </a:p>
        </p:txBody>
      </p:sp>
      <p:sp>
        <p:nvSpPr>
          <p:cNvPr id="11" name="Rounded Rectangle 10"/>
          <p:cNvSpPr/>
          <p:nvPr/>
        </p:nvSpPr>
        <p:spPr>
          <a:xfrm>
            <a:off x="4311396" y="1920240"/>
            <a:ext cx="3566160" cy="3566160"/>
          </a:xfrm>
          <a:prstGeom prst="roundRect">
            <a:avLst>
              <a:gd name="adj" fmla="val 6000"/>
            </a:avLst>
          </a:prstGeom>
          <a:solidFill>
            <a:srgbClr val="F6F7FB"/>
          </a:solidFill>
          <a:ln w="12700">
            <a:solidFill>
              <a:srgbClr val="E3E6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ectangle 11"/>
          <p:cNvSpPr/>
          <p:nvPr/>
        </p:nvSpPr>
        <p:spPr>
          <a:xfrm>
            <a:off x="4311396" y="2148840"/>
            <a:ext cx="73152" cy="3108960"/>
          </a:xfrm>
          <a:prstGeom prst="rect">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4585716" y="2148840"/>
            <a:ext cx="3108960" cy="457200"/>
          </a:xfrm>
          <a:prstGeom prst="rect">
            <a:avLst/>
          </a:prstGeom>
          <a:noFill/>
        </p:spPr>
        <p:txBody>
          <a:bodyPr wrap="square" lIns="45720" rIns="45720" tIns="27432" bIns="27432" anchor="t">
            <a:spAutoFit/>
          </a:bodyPr>
          <a:lstStyle/>
          <a:p>
            <a:pPr algn="l">
              <a:lnSpc>
                <a:spcPct val="110000"/>
              </a:lnSpc>
            </a:pPr>
            <a:r>
              <a:rPr sz="1500" b="1">
                <a:solidFill>
                  <a:srgbClr val="0D9488"/>
                </a:solidFill>
                <a:latin typeface="Calibri"/>
              </a:rPr>
              <a:t>DATOS Y PRIVACIDAD</a:t>
            </a:r>
          </a:p>
        </p:txBody>
      </p:sp>
      <p:sp>
        <p:nvSpPr>
          <p:cNvPr id="14" name="TextBox 13"/>
          <p:cNvSpPr txBox="1"/>
          <p:nvPr/>
        </p:nvSpPr>
        <p:spPr>
          <a:xfrm>
            <a:off x="4585716" y="2651760"/>
            <a:ext cx="3108960" cy="2651760"/>
          </a:xfrm>
          <a:prstGeom prst="rect">
            <a:avLst/>
          </a:prstGeom>
          <a:noFill/>
        </p:spPr>
        <p:txBody>
          <a:bodyPr wrap="square" lIns="45720" rIns="45720" tIns="27432" bIns="27432" anchor="t">
            <a:spAutoFit/>
          </a:bodyPr>
          <a:lstStyle/>
          <a:p>
            <a:pPr algn="l">
              <a:lnSpc>
                <a:spcPct val="110000"/>
              </a:lnSpc>
            </a:pPr>
            <a:r>
              <a:rPr sz="2200" b="0">
                <a:solidFill>
                  <a:srgbClr val="1F2937"/>
                </a:solidFill>
                <a:latin typeface="Calibri"/>
              </a:rPr>
              <a:t>Anónimo salvo el correo</a:t>
            </a:r>
          </a:p>
        </p:txBody>
      </p:sp>
      <p:sp>
        <p:nvSpPr>
          <p:cNvPr id="15" name="Rounded Rectangle 14"/>
          <p:cNvSpPr/>
          <p:nvPr/>
        </p:nvSpPr>
        <p:spPr>
          <a:xfrm>
            <a:off x="8074152" y="1920240"/>
            <a:ext cx="3566160" cy="3566160"/>
          </a:xfrm>
          <a:prstGeom prst="roundRect">
            <a:avLst>
              <a:gd name="adj" fmla="val 6000"/>
            </a:avLst>
          </a:prstGeom>
          <a:solidFill>
            <a:srgbClr val="F6F7FB"/>
          </a:solidFill>
          <a:ln w="12700">
            <a:solidFill>
              <a:srgbClr val="E3E6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ectangle 15"/>
          <p:cNvSpPr/>
          <p:nvPr/>
        </p:nvSpPr>
        <p:spPr>
          <a:xfrm>
            <a:off x="8074152" y="2148840"/>
            <a:ext cx="73152" cy="3108960"/>
          </a:xfrm>
          <a:prstGeom prst="rect">
            <a:avLst/>
          </a:prstGeom>
          <a:solidFill>
            <a:srgbClr val="5B4B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8348472" y="2148840"/>
            <a:ext cx="3108960" cy="457200"/>
          </a:xfrm>
          <a:prstGeom prst="rect">
            <a:avLst/>
          </a:prstGeom>
          <a:noFill/>
        </p:spPr>
        <p:txBody>
          <a:bodyPr wrap="square" lIns="45720" rIns="45720" tIns="27432" bIns="27432" anchor="t">
            <a:spAutoFit/>
          </a:bodyPr>
          <a:lstStyle/>
          <a:p>
            <a:pPr algn="l">
              <a:lnSpc>
                <a:spcPct val="110000"/>
              </a:lnSpc>
            </a:pPr>
            <a:r>
              <a:rPr sz="1500" b="1">
                <a:solidFill>
                  <a:srgbClr val="5B4BDB"/>
                </a:solidFill>
                <a:latin typeface="Calibri"/>
              </a:rPr>
              <a:t>SIGUIENTE PASO</a:t>
            </a:r>
          </a:p>
        </p:txBody>
      </p:sp>
      <p:sp>
        <p:nvSpPr>
          <p:cNvPr id="18" name="TextBox 17"/>
          <p:cNvSpPr txBox="1"/>
          <p:nvPr/>
        </p:nvSpPr>
        <p:spPr>
          <a:xfrm>
            <a:off x="8348472" y="2651760"/>
            <a:ext cx="3108960" cy="2651760"/>
          </a:xfrm>
          <a:prstGeom prst="rect">
            <a:avLst/>
          </a:prstGeom>
          <a:noFill/>
        </p:spPr>
        <p:txBody>
          <a:bodyPr wrap="square" lIns="45720" rIns="45720" tIns="27432" bIns="27432" anchor="t">
            <a:spAutoFit/>
          </a:bodyPr>
          <a:lstStyle/>
          <a:p>
            <a:pPr algn="l">
              <a:lnSpc>
                <a:spcPct val="110000"/>
              </a:lnSpc>
            </a:pPr>
            <a:r>
              <a:rPr sz="2200" b="0">
                <a:solidFill>
                  <a:srgbClr val="1F2937"/>
                </a:solidFill>
                <a:latin typeface="Calibri"/>
              </a:rPr>
              <a:t>Consentimiento y piloto real</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48640" y="6400800"/>
            <a:ext cx="7315200" cy="320040"/>
          </a:xfrm>
          <a:prstGeom prst="rect">
            <a:avLst/>
          </a:prstGeom>
          <a:noFill/>
        </p:spPr>
        <p:txBody>
          <a:bodyPr wrap="square" lIns="45720" rIns="45720" tIns="27432" bIns="27432" anchor="t">
            <a:spAutoFit/>
          </a:bodyPr>
          <a:lstStyle/>
          <a:p>
            <a:pPr algn="l">
              <a:lnSpc>
                <a:spcPct val="110000"/>
              </a:lnSpc>
            </a:pPr>
            <a:r>
              <a:rPr sz="1100" b="0">
                <a:solidFill>
                  <a:srgbClr val="5B6373"/>
                </a:solidFill>
                <a:latin typeface="Calibri"/>
              </a:rPr>
              <a:t>Vibe Coding CEDIA 2026 · Universidad UTE · UTPL</a:t>
            </a:r>
          </a:p>
        </p:txBody>
      </p:sp>
      <p:sp>
        <p:nvSpPr>
          <p:cNvPr id="3" name="TextBox 2"/>
          <p:cNvSpPr txBox="1"/>
          <p:nvPr/>
        </p:nvSpPr>
        <p:spPr>
          <a:xfrm>
            <a:off x="10607040" y="6400800"/>
            <a:ext cx="1051560" cy="320040"/>
          </a:xfrm>
          <a:prstGeom prst="rect">
            <a:avLst/>
          </a:prstGeom>
          <a:noFill/>
        </p:spPr>
        <p:txBody>
          <a:bodyPr wrap="square" lIns="45720" rIns="45720" tIns="27432" bIns="27432" anchor="t">
            <a:spAutoFit/>
          </a:bodyPr>
          <a:lstStyle/>
          <a:p>
            <a:pPr algn="r">
              <a:lnSpc>
                <a:spcPct val="110000"/>
              </a:lnSpc>
            </a:pPr>
            <a:r>
              <a:rPr sz="1100" b="0">
                <a:solidFill>
                  <a:srgbClr val="5B6373"/>
                </a:solidFill>
                <a:latin typeface="Calibri"/>
              </a:rPr>
              <a:t>7 / 10</a:t>
            </a:r>
          </a:p>
        </p:txBody>
      </p:sp>
      <p:sp>
        <p:nvSpPr>
          <p:cNvPr id="4" name="Rectangle 3"/>
          <p:cNvSpPr/>
          <p:nvPr/>
        </p:nvSpPr>
        <p:spPr>
          <a:xfrm>
            <a:off x="548640" y="502920"/>
            <a:ext cx="457200" cy="73152"/>
          </a:xfrm>
          <a:prstGeom prst="rect">
            <a:avLst/>
          </a:prstGeom>
          <a:solidFill>
            <a:srgbClr val="5B4B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097280" y="384048"/>
            <a:ext cx="7315200" cy="320040"/>
          </a:xfrm>
          <a:prstGeom prst="rect">
            <a:avLst/>
          </a:prstGeom>
          <a:noFill/>
        </p:spPr>
        <p:txBody>
          <a:bodyPr wrap="square" lIns="45720" rIns="45720" tIns="27432" bIns="27432" anchor="t">
            <a:spAutoFit/>
          </a:bodyPr>
          <a:lstStyle/>
          <a:p>
            <a:pPr algn="l">
              <a:lnSpc>
                <a:spcPct val="110000"/>
              </a:lnSpc>
            </a:pPr>
            <a:r>
              <a:rPr sz="1100" b="1">
                <a:solidFill>
                  <a:srgbClr val="5B4BDB"/>
                </a:solidFill>
                <a:latin typeface="Calibri"/>
              </a:rPr>
              <a:t>PROYECTO FINAL · VIBE CODING CEDIA 2026</a:t>
            </a:r>
          </a:p>
        </p:txBody>
      </p:sp>
      <p:sp>
        <p:nvSpPr>
          <p:cNvPr id="6" name="TextBox 5"/>
          <p:cNvSpPr txBox="1"/>
          <p:nvPr/>
        </p:nvSpPr>
        <p:spPr>
          <a:xfrm>
            <a:off x="548640" y="731520"/>
            <a:ext cx="11064240" cy="548640"/>
          </a:xfrm>
          <a:prstGeom prst="rect">
            <a:avLst/>
          </a:prstGeom>
          <a:noFill/>
        </p:spPr>
        <p:txBody>
          <a:bodyPr wrap="square" lIns="45720" rIns="45720" tIns="27432" bIns="27432" anchor="t">
            <a:spAutoFit/>
          </a:bodyPr>
          <a:lstStyle/>
          <a:p>
            <a:pPr algn="l">
              <a:lnSpc>
                <a:spcPct val="110000"/>
              </a:lnSpc>
            </a:pPr>
            <a:r>
              <a:rPr sz="2400" b="0">
                <a:solidFill>
                  <a:srgbClr val="0B1020"/>
                </a:solidFill>
                <a:latin typeface="Georgia"/>
              </a:rPr>
              <a:t>Demostración · Entrada</a:t>
            </a:r>
          </a:p>
        </p:txBody>
      </p:sp>
      <p:sp>
        <p:nvSpPr>
          <p:cNvPr id="7" name="Rectangle 6"/>
          <p:cNvSpPr/>
          <p:nvPr/>
        </p:nvSpPr>
        <p:spPr>
          <a:xfrm>
            <a:off x="548640" y="1371600"/>
            <a:ext cx="11091672" cy="4434840"/>
          </a:xfrm>
          <a:prstGeom prst="rect">
            <a:avLst/>
          </a:prstGeom>
          <a:solidFill>
            <a:srgbClr val="F6F7FB"/>
          </a:solidFill>
          <a:ln w="12700">
            <a:solidFill>
              <a:srgbClr val="E3E6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548640" y="5870448"/>
            <a:ext cx="11091672" cy="457200"/>
          </a:xfrm>
          <a:prstGeom prst="rect">
            <a:avLst/>
          </a:prstGeom>
          <a:solidFill>
            <a:srgbClr val="0B10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731520" y="5897880"/>
            <a:ext cx="10789920" cy="411480"/>
          </a:xfrm>
          <a:prstGeom prst="rect">
            <a:avLst/>
          </a:prstGeom>
          <a:noFill/>
        </p:spPr>
        <p:txBody>
          <a:bodyPr wrap="square" lIns="45720" rIns="45720" tIns="27432" bIns="27432" anchor="ctr">
            <a:spAutoFit/>
          </a:bodyPr>
          <a:lstStyle/>
          <a:p>
            <a:pPr algn="l">
              <a:lnSpc>
                <a:spcPct val="110000"/>
              </a:lnSpc>
            </a:pPr>
            <a:r>
              <a:rPr sz="1600" b="0">
                <a:solidFill>
                  <a:srgbClr val="FFFFFF"/>
                </a:solidFill>
                <a:latin typeface="Calibri"/>
              </a:rPr>
              <a:t>Encuesta para técnicos: aviso anónimo y escala de 1 a 5</a:t>
            </a:r>
          </a:p>
        </p:txBody>
      </p:sp>
      <p:pic>
        <p:nvPicPr>
          <p:cNvPr id="11" name="Picture 10" descr="cap7_entrada.png"/>
          <p:cNvPicPr>
            <a:picLocks noChangeAspect="1"/>
          </p:cNvPicPr>
          <p:nvPr/>
        </p:nvPicPr>
        <p:blipFill>
          <a:blip r:embed="rId3"/>
          <a:stretch>
            <a:fillRect/>
          </a:stretch>
        </p:blipFill>
        <p:spPr>
          <a:xfrm>
            <a:off x="2152396" y="1371600"/>
            <a:ext cx="7884160" cy="4434840"/>
          </a:xfrm>
          <a:prstGeom prst="rect">
            <a:avLst/>
          </a:prstGeom>
        </p:spPr>
      </p:pic>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48640" y="6400800"/>
            <a:ext cx="7315200" cy="320040"/>
          </a:xfrm>
          <a:prstGeom prst="rect">
            <a:avLst/>
          </a:prstGeom>
          <a:noFill/>
        </p:spPr>
        <p:txBody>
          <a:bodyPr wrap="square" lIns="45720" rIns="45720" tIns="27432" bIns="27432" anchor="t">
            <a:spAutoFit/>
          </a:bodyPr>
          <a:lstStyle/>
          <a:p>
            <a:pPr algn="l">
              <a:lnSpc>
                <a:spcPct val="110000"/>
              </a:lnSpc>
            </a:pPr>
            <a:r>
              <a:rPr sz="1100" b="0">
                <a:solidFill>
                  <a:srgbClr val="5B6373"/>
                </a:solidFill>
                <a:latin typeface="Calibri"/>
              </a:rPr>
              <a:t>Vibe Coding CEDIA 2026 · Universidad UTE · UTPL</a:t>
            </a:r>
          </a:p>
        </p:txBody>
      </p:sp>
      <p:sp>
        <p:nvSpPr>
          <p:cNvPr id="3" name="TextBox 2"/>
          <p:cNvSpPr txBox="1"/>
          <p:nvPr/>
        </p:nvSpPr>
        <p:spPr>
          <a:xfrm>
            <a:off x="10607040" y="6400800"/>
            <a:ext cx="1051560" cy="320040"/>
          </a:xfrm>
          <a:prstGeom prst="rect">
            <a:avLst/>
          </a:prstGeom>
          <a:noFill/>
        </p:spPr>
        <p:txBody>
          <a:bodyPr wrap="square" lIns="45720" rIns="45720" tIns="27432" bIns="27432" anchor="t">
            <a:spAutoFit/>
          </a:bodyPr>
          <a:lstStyle/>
          <a:p>
            <a:pPr algn="r">
              <a:lnSpc>
                <a:spcPct val="110000"/>
              </a:lnSpc>
            </a:pPr>
            <a:r>
              <a:rPr sz="1100" b="0">
                <a:solidFill>
                  <a:srgbClr val="5B6373"/>
                </a:solidFill>
                <a:latin typeface="Calibri"/>
              </a:rPr>
              <a:t>8 / 10</a:t>
            </a:r>
          </a:p>
        </p:txBody>
      </p:sp>
      <p:sp>
        <p:nvSpPr>
          <p:cNvPr id="4" name="Rectangle 3"/>
          <p:cNvSpPr/>
          <p:nvPr/>
        </p:nvSpPr>
        <p:spPr>
          <a:xfrm>
            <a:off x="548640" y="502920"/>
            <a:ext cx="457200" cy="73152"/>
          </a:xfrm>
          <a:prstGeom prst="rect">
            <a:avLst/>
          </a:prstGeom>
          <a:solidFill>
            <a:srgbClr val="5B4B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097280" y="384048"/>
            <a:ext cx="7315200" cy="320040"/>
          </a:xfrm>
          <a:prstGeom prst="rect">
            <a:avLst/>
          </a:prstGeom>
          <a:noFill/>
        </p:spPr>
        <p:txBody>
          <a:bodyPr wrap="square" lIns="45720" rIns="45720" tIns="27432" bIns="27432" anchor="t">
            <a:spAutoFit/>
          </a:bodyPr>
          <a:lstStyle/>
          <a:p>
            <a:pPr algn="l">
              <a:lnSpc>
                <a:spcPct val="110000"/>
              </a:lnSpc>
            </a:pPr>
            <a:r>
              <a:rPr sz="1100" b="1">
                <a:solidFill>
                  <a:srgbClr val="5B4BDB"/>
                </a:solidFill>
                <a:latin typeface="Calibri"/>
              </a:rPr>
              <a:t>PROYECTO FINAL · VIBE CODING CEDIA 2026</a:t>
            </a:r>
          </a:p>
        </p:txBody>
      </p:sp>
      <p:sp>
        <p:nvSpPr>
          <p:cNvPr id="6" name="TextBox 5"/>
          <p:cNvSpPr txBox="1"/>
          <p:nvPr/>
        </p:nvSpPr>
        <p:spPr>
          <a:xfrm>
            <a:off x="548640" y="731520"/>
            <a:ext cx="11064240" cy="548640"/>
          </a:xfrm>
          <a:prstGeom prst="rect">
            <a:avLst/>
          </a:prstGeom>
          <a:noFill/>
        </p:spPr>
        <p:txBody>
          <a:bodyPr wrap="square" lIns="45720" rIns="45720" tIns="27432" bIns="27432" anchor="t">
            <a:spAutoFit/>
          </a:bodyPr>
          <a:lstStyle/>
          <a:p>
            <a:pPr algn="l">
              <a:lnSpc>
                <a:spcPct val="110000"/>
              </a:lnSpc>
            </a:pPr>
            <a:r>
              <a:rPr sz="2400" b="0">
                <a:solidFill>
                  <a:srgbClr val="0B1020"/>
                </a:solidFill>
                <a:latin typeface="Georgia"/>
              </a:rPr>
              <a:t>Demostración · Resultado</a:t>
            </a:r>
          </a:p>
        </p:txBody>
      </p:sp>
      <p:sp>
        <p:nvSpPr>
          <p:cNvPr id="7" name="Rectangle 6"/>
          <p:cNvSpPr/>
          <p:nvPr/>
        </p:nvSpPr>
        <p:spPr>
          <a:xfrm>
            <a:off x="548640" y="1371600"/>
            <a:ext cx="11091672" cy="4434840"/>
          </a:xfrm>
          <a:prstGeom prst="rect">
            <a:avLst/>
          </a:prstGeom>
          <a:solidFill>
            <a:srgbClr val="F6F7FB"/>
          </a:solidFill>
          <a:ln w="12700">
            <a:solidFill>
              <a:srgbClr val="E3E6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548640" y="5870448"/>
            <a:ext cx="11091672" cy="457200"/>
          </a:xfrm>
          <a:prstGeom prst="rect">
            <a:avLst/>
          </a:prstGeom>
          <a:solidFill>
            <a:srgbClr val="0B10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731520" y="5897880"/>
            <a:ext cx="10789920" cy="411480"/>
          </a:xfrm>
          <a:prstGeom prst="rect">
            <a:avLst/>
          </a:prstGeom>
          <a:noFill/>
        </p:spPr>
        <p:txBody>
          <a:bodyPr wrap="square" lIns="45720" rIns="45720" tIns="27432" bIns="27432" anchor="ctr">
            <a:spAutoFit/>
          </a:bodyPr>
          <a:lstStyle/>
          <a:p>
            <a:pPr algn="l">
              <a:lnSpc>
                <a:spcPct val="110000"/>
              </a:lnSpc>
            </a:pPr>
            <a:r>
              <a:rPr sz="1600" b="0">
                <a:solidFill>
                  <a:srgbClr val="FFFFFF"/>
                </a:solidFill>
                <a:latin typeface="Calibri"/>
              </a:rPr>
              <a:t>Pregunta 10 invertida: el 1 vale 5 · Promedio 4,60</a:t>
            </a:r>
          </a:p>
        </p:txBody>
      </p:sp>
      <p:pic>
        <p:nvPicPr>
          <p:cNvPr id="11" name="Picture 10" descr="cap8_resultado.png"/>
          <p:cNvPicPr>
            <a:picLocks noChangeAspect="1"/>
          </p:cNvPicPr>
          <p:nvPr/>
        </p:nvPicPr>
        <p:blipFill>
          <a:blip r:embed="rId3"/>
          <a:stretch>
            <a:fillRect/>
          </a:stretch>
        </p:blipFill>
        <p:spPr>
          <a:xfrm>
            <a:off x="2152396" y="1371600"/>
            <a:ext cx="7884160" cy="4434840"/>
          </a:xfrm>
          <a:prstGeom prst="rect">
            <a:avLst/>
          </a:prstGeom>
        </p:spPr>
      </p:pic>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48640" y="6400800"/>
            <a:ext cx="7315200" cy="320040"/>
          </a:xfrm>
          <a:prstGeom prst="rect">
            <a:avLst/>
          </a:prstGeom>
          <a:noFill/>
        </p:spPr>
        <p:txBody>
          <a:bodyPr wrap="square" lIns="45720" rIns="45720" tIns="27432" bIns="27432" anchor="t">
            <a:spAutoFit/>
          </a:bodyPr>
          <a:lstStyle/>
          <a:p>
            <a:pPr algn="l">
              <a:lnSpc>
                <a:spcPct val="110000"/>
              </a:lnSpc>
            </a:pPr>
            <a:r>
              <a:rPr sz="1100" b="0">
                <a:solidFill>
                  <a:srgbClr val="5B6373"/>
                </a:solidFill>
                <a:latin typeface="Calibri"/>
              </a:rPr>
              <a:t>Vibe Coding CEDIA 2026 · Universidad UTE · UTPL</a:t>
            </a:r>
          </a:p>
        </p:txBody>
      </p:sp>
      <p:sp>
        <p:nvSpPr>
          <p:cNvPr id="3" name="TextBox 2"/>
          <p:cNvSpPr txBox="1"/>
          <p:nvPr/>
        </p:nvSpPr>
        <p:spPr>
          <a:xfrm>
            <a:off x="10607040" y="6400800"/>
            <a:ext cx="1051560" cy="320040"/>
          </a:xfrm>
          <a:prstGeom prst="rect">
            <a:avLst/>
          </a:prstGeom>
          <a:noFill/>
        </p:spPr>
        <p:txBody>
          <a:bodyPr wrap="square" lIns="45720" rIns="45720" tIns="27432" bIns="27432" anchor="t">
            <a:spAutoFit/>
          </a:bodyPr>
          <a:lstStyle/>
          <a:p>
            <a:pPr algn="r">
              <a:lnSpc>
                <a:spcPct val="110000"/>
              </a:lnSpc>
            </a:pPr>
            <a:r>
              <a:rPr sz="1100" b="0">
                <a:solidFill>
                  <a:srgbClr val="5B6373"/>
                </a:solidFill>
                <a:latin typeface="Calibri"/>
              </a:rPr>
              <a:t>9 / 10</a:t>
            </a:r>
          </a:p>
        </p:txBody>
      </p:sp>
      <p:sp>
        <p:nvSpPr>
          <p:cNvPr id="4" name="Rectangle 3"/>
          <p:cNvSpPr/>
          <p:nvPr/>
        </p:nvSpPr>
        <p:spPr>
          <a:xfrm>
            <a:off x="548640" y="502920"/>
            <a:ext cx="457200" cy="73152"/>
          </a:xfrm>
          <a:prstGeom prst="rect">
            <a:avLst/>
          </a:prstGeom>
          <a:solidFill>
            <a:srgbClr val="5B4B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097280" y="384048"/>
            <a:ext cx="7315200" cy="320040"/>
          </a:xfrm>
          <a:prstGeom prst="rect">
            <a:avLst/>
          </a:prstGeom>
          <a:noFill/>
        </p:spPr>
        <p:txBody>
          <a:bodyPr wrap="square" lIns="45720" rIns="45720" tIns="27432" bIns="27432" anchor="t">
            <a:spAutoFit/>
          </a:bodyPr>
          <a:lstStyle/>
          <a:p>
            <a:pPr algn="l">
              <a:lnSpc>
                <a:spcPct val="110000"/>
              </a:lnSpc>
            </a:pPr>
            <a:r>
              <a:rPr sz="1100" b="1">
                <a:solidFill>
                  <a:srgbClr val="5B4BDB"/>
                </a:solidFill>
                <a:latin typeface="Calibri"/>
              </a:rPr>
              <a:t>PROYECTO FINAL · VIBE CODING CEDIA 2026</a:t>
            </a:r>
          </a:p>
        </p:txBody>
      </p:sp>
      <p:sp>
        <p:nvSpPr>
          <p:cNvPr id="6" name="TextBox 5"/>
          <p:cNvSpPr txBox="1"/>
          <p:nvPr/>
        </p:nvSpPr>
        <p:spPr>
          <a:xfrm>
            <a:off x="548640" y="731520"/>
            <a:ext cx="11064240" cy="548640"/>
          </a:xfrm>
          <a:prstGeom prst="rect">
            <a:avLst/>
          </a:prstGeom>
          <a:noFill/>
        </p:spPr>
        <p:txBody>
          <a:bodyPr wrap="square" lIns="45720" rIns="45720" tIns="27432" bIns="27432" anchor="t">
            <a:spAutoFit/>
          </a:bodyPr>
          <a:lstStyle/>
          <a:p>
            <a:pPr algn="l">
              <a:lnSpc>
                <a:spcPct val="110000"/>
              </a:lnSpc>
            </a:pPr>
            <a:r>
              <a:rPr sz="2400" b="0">
                <a:solidFill>
                  <a:srgbClr val="0B1020"/>
                </a:solidFill>
                <a:latin typeface="Georgia"/>
              </a:rPr>
              <a:t>Demostración · Revisión y entrega</a:t>
            </a:r>
          </a:p>
        </p:txBody>
      </p:sp>
      <p:sp>
        <p:nvSpPr>
          <p:cNvPr id="7" name="Rectangle 6"/>
          <p:cNvSpPr/>
          <p:nvPr/>
        </p:nvSpPr>
        <p:spPr>
          <a:xfrm>
            <a:off x="548640" y="1371600"/>
            <a:ext cx="11091672" cy="4434840"/>
          </a:xfrm>
          <a:prstGeom prst="rect">
            <a:avLst/>
          </a:prstGeom>
          <a:solidFill>
            <a:srgbClr val="F6F7FB"/>
          </a:solidFill>
          <a:ln w="12700">
            <a:solidFill>
              <a:srgbClr val="E3E6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548640" y="5870448"/>
            <a:ext cx="11091672" cy="457200"/>
          </a:xfrm>
          <a:prstGeom prst="rect">
            <a:avLst/>
          </a:prstGeom>
          <a:solidFill>
            <a:srgbClr val="0B10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731520" y="5897880"/>
            <a:ext cx="10789920" cy="411480"/>
          </a:xfrm>
          <a:prstGeom prst="rect">
            <a:avLst/>
          </a:prstGeom>
          <a:noFill/>
        </p:spPr>
        <p:txBody>
          <a:bodyPr wrap="square" lIns="45720" rIns="45720" tIns="27432" bIns="27432" anchor="ctr">
            <a:spAutoFit/>
          </a:bodyPr>
          <a:lstStyle/>
          <a:p>
            <a:pPr algn="l">
              <a:lnSpc>
                <a:spcPct val="110000"/>
              </a:lnSpc>
            </a:pPr>
            <a:r>
              <a:rPr sz="1600" b="0">
                <a:solidFill>
                  <a:srgbClr val="FFFFFF"/>
                </a:solidFill>
                <a:latin typeface="Calibri"/>
              </a:rPr>
              <a:t>En inglés: los blancos no cuentan como cero · Exporta CSV</a:t>
            </a:r>
          </a:p>
        </p:txBody>
      </p:sp>
      <p:pic>
        <p:nvPicPr>
          <p:cNvPr id="11" name="Picture 10" descr="cap9_revision.png"/>
          <p:cNvPicPr>
            <a:picLocks noChangeAspect="1"/>
          </p:cNvPicPr>
          <p:nvPr/>
        </p:nvPicPr>
        <p:blipFill>
          <a:blip r:embed="rId3"/>
          <a:stretch>
            <a:fillRect/>
          </a:stretch>
        </p:blipFill>
        <p:spPr>
          <a:xfrm>
            <a:off x="2152396" y="1371600"/>
            <a:ext cx="7884160" cy="4434840"/>
          </a:xfrm>
          <a:prstGeom prst="rect">
            <a:avLst/>
          </a:prstGeom>
        </p:spPr>
      </p:pic>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B10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548640" y="1051560"/>
            <a:ext cx="822960" cy="91440"/>
          </a:xfrm>
          <a:prstGeom prst="rect">
            <a:avLst/>
          </a:prstGeom>
          <a:solidFill>
            <a:srgbClr val="FFC62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594360"/>
            <a:ext cx="9144000" cy="365760"/>
          </a:xfrm>
          <a:prstGeom prst="rect">
            <a:avLst/>
          </a:prstGeom>
          <a:noFill/>
        </p:spPr>
        <p:txBody>
          <a:bodyPr wrap="square" lIns="45720" rIns="45720" tIns="27432" bIns="27432" anchor="t">
            <a:spAutoFit/>
          </a:bodyPr>
          <a:lstStyle/>
          <a:p>
            <a:pPr algn="l">
              <a:lnSpc>
                <a:spcPct val="110000"/>
              </a:lnSpc>
            </a:pPr>
            <a:r>
              <a:rPr sz="1200" b="1">
                <a:solidFill>
                  <a:srgbClr val="FFC629"/>
                </a:solidFill>
                <a:latin typeface="Calibri"/>
              </a:rPr>
              <a:t>PROYECTO FINAL · VIBE CODING CEDIA 2026</a:t>
            </a:r>
          </a:p>
        </p:txBody>
      </p:sp>
      <p:sp>
        <p:nvSpPr>
          <p:cNvPr id="5" name="TextBox 4"/>
          <p:cNvSpPr txBox="1"/>
          <p:nvPr/>
        </p:nvSpPr>
        <p:spPr>
          <a:xfrm>
            <a:off x="548640" y="1463040"/>
            <a:ext cx="10515600" cy="1737360"/>
          </a:xfrm>
          <a:prstGeom prst="rect">
            <a:avLst/>
          </a:prstGeom>
          <a:noFill/>
        </p:spPr>
        <p:txBody>
          <a:bodyPr wrap="square" lIns="45720" rIns="45720" tIns="27432" bIns="27432" anchor="t">
            <a:spAutoFit/>
          </a:bodyPr>
          <a:lstStyle/>
          <a:p>
            <a:pPr algn="l">
              <a:lnSpc>
                <a:spcPct val="110000"/>
              </a:lnSpc>
            </a:pPr>
            <a:r>
              <a:rPr sz="4000" b="0">
                <a:solidFill>
                  <a:srgbClr val="FFFFFF"/>
                </a:solidFill>
                <a:latin typeface="Georgia"/>
              </a:rPr>
              <a:t>Dos encuestas listas para escuchar a la industria</a:t>
            </a:r>
          </a:p>
        </p:txBody>
      </p:sp>
      <p:sp>
        <p:nvSpPr>
          <p:cNvPr id="6" name="TextBox 5"/>
          <p:cNvSpPr txBox="1"/>
          <p:nvPr/>
        </p:nvSpPr>
        <p:spPr>
          <a:xfrm>
            <a:off x="548640" y="3383280"/>
            <a:ext cx="10515600" cy="914400"/>
          </a:xfrm>
          <a:prstGeom prst="rect">
            <a:avLst/>
          </a:prstGeom>
          <a:noFill/>
        </p:spPr>
        <p:txBody>
          <a:bodyPr wrap="square" lIns="45720" rIns="45720" tIns="27432" bIns="27432" anchor="t">
            <a:spAutoFit/>
          </a:bodyPr>
          <a:lstStyle/>
          <a:p>
            <a:pPr algn="l">
              <a:lnSpc>
                <a:spcPct val="110000"/>
              </a:lnSpc>
            </a:pPr>
            <a:r>
              <a:rPr sz="2200" b="0">
                <a:solidFill>
                  <a:srgbClr val="C9CEDB"/>
                </a:solidFill>
                <a:latin typeface="Calibri"/>
              </a:rPr>
              <a:t>Siguiente paso: consentimiento y aplicación real</a:t>
            </a:r>
          </a:p>
        </p:txBody>
      </p:sp>
      <p:sp>
        <p:nvSpPr>
          <p:cNvPr id="7" name="Rounded Rectangle 6"/>
          <p:cNvSpPr/>
          <p:nvPr/>
        </p:nvSpPr>
        <p:spPr>
          <a:xfrm>
            <a:off x="548640" y="4526280"/>
            <a:ext cx="7132320" cy="685800"/>
          </a:xfrm>
          <a:prstGeom prst="roundRect">
            <a:avLst>
              <a:gd name="adj" fmla="val 30000"/>
            </a:avLst>
          </a:prstGeom>
          <a:solidFill>
            <a:srgbClr val="1A213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777240" y="4572000"/>
            <a:ext cx="6766560" cy="594360"/>
          </a:xfrm>
          <a:prstGeom prst="rect">
            <a:avLst/>
          </a:prstGeom>
          <a:noFill/>
        </p:spPr>
        <p:txBody>
          <a:bodyPr wrap="square" lIns="45720" rIns="45720" tIns="27432" bIns="27432" anchor="ctr">
            <a:spAutoFit/>
          </a:bodyPr>
          <a:lstStyle/>
          <a:p>
            <a:pPr algn="l">
              <a:lnSpc>
                <a:spcPct val="110000"/>
              </a:lnSpc>
            </a:pPr>
            <a:r>
              <a:rPr sz="1800" b="0">
                <a:solidFill>
                  <a:srgbClr val="FFC629"/>
                </a:solidFill>
                <a:latin typeface="Calibri"/>
              </a:rPr>
              <a:t>jrcastro1967.github.io/encuestas-mecatronica</a:t>
            </a:r>
          </a:p>
        </p:txBody>
      </p:sp>
      <p:sp>
        <p:nvSpPr>
          <p:cNvPr id="9" name="TextBox 8"/>
          <p:cNvSpPr txBox="1"/>
          <p:nvPr/>
        </p:nvSpPr>
        <p:spPr>
          <a:xfrm>
            <a:off x="548640" y="5486400"/>
            <a:ext cx="10515600" cy="457200"/>
          </a:xfrm>
          <a:prstGeom prst="rect">
            <a:avLst/>
          </a:prstGeom>
          <a:noFill/>
        </p:spPr>
        <p:txBody>
          <a:bodyPr wrap="square" lIns="45720" rIns="45720" tIns="27432" bIns="27432" anchor="t">
            <a:spAutoFit/>
          </a:bodyPr>
          <a:lstStyle/>
          <a:p>
            <a:pPr algn="l">
              <a:lnSpc>
                <a:spcPct val="110000"/>
              </a:lnSpc>
            </a:pPr>
            <a:r>
              <a:rPr sz="1600" b="1">
                <a:solidFill>
                  <a:srgbClr val="FFFFFF"/>
                </a:solidFill>
                <a:latin typeface="Calibri"/>
              </a:rPr>
              <a:t>Américo Cruz (UTE) · José Raúl Castro (UTPL)</a:t>
            </a:r>
          </a:p>
        </p:txBody>
      </p:sp>
      <p:sp>
        <p:nvSpPr>
          <p:cNvPr id="10" name="TextBox 9"/>
          <p:cNvSpPr txBox="1"/>
          <p:nvPr/>
        </p:nvSpPr>
        <p:spPr>
          <a:xfrm>
            <a:off x="548640" y="6400800"/>
            <a:ext cx="7315200" cy="320040"/>
          </a:xfrm>
          <a:prstGeom prst="rect">
            <a:avLst/>
          </a:prstGeom>
          <a:noFill/>
        </p:spPr>
        <p:txBody>
          <a:bodyPr wrap="square" lIns="45720" rIns="45720" tIns="27432" bIns="27432" anchor="t">
            <a:spAutoFit/>
          </a:bodyPr>
          <a:lstStyle/>
          <a:p>
            <a:pPr algn="l">
              <a:lnSpc>
                <a:spcPct val="110000"/>
              </a:lnSpc>
            </a:pPr>
            <a:r>
              <a:rPr sz="1100" b="0">
                <a:solidFill>
                  <a:srgbClr val="C9CEDB"/>
                </a:solidFill>
                <a:latin typeface="Calibri"/>
              </a:rPr>
              <a:t>Vibe Coding CEDIA 2026 · Universidad UTE · UTPL</a:t>
            </a:r>
          </a:p>
        </p:txBody>
      </p:sp>
      <p:sp>
        <p:nvSpPr>
          <p:cNvPr id="11" name="TextBox 10"/>
          <p:cNvSpPr txBox="1"/>
          <p:nvPr/>
        </p:nvSpPr>
        <p:spPr>
          <a:xfrm>
            <a:off x="10607040" y="6400800"/>
            <a:ext cx="1051560" cy="320040"/>
          </a:xfrm>
          <a:prstGeom prst="rect">
            <a:avLst/>
          </a:prstGeom>
          <a:noFill/>
        </p:spPr>
        <p:txBody>
          <a:bodyPr wrap="square" lIns="45720" rIns="45720" tIns="27432" bIns="27432" anchor="t">
            <a:spAutoFit/>
          </a:bodyPr>
          <a:lstStyle/>
          <a:p>
            <a:pPr algn="r">
              <a:lnSpc>
                <a:spcPct val="110000"/>
              </a:lnSpc>
            </a:pPr>
            <a:r>
              <a:rPr sz="1100" b="0">
                <a:solidFill>
                  <a:srgbClr val="C9CEDB"/>
                </a:solidFill>
                <a:latin typeface="Calibri"/>
              </a:rPr>
              <a:t>10 / 10</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